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17"/>
  </p:notesMasterIdLst>
  <p:handoutMasterIdLst>
    <p:handoutMasterId r:id="rId18"/>
  </p:handoutMasterIdLst>
  <p:sldIdLst>
    <p:sldId id="256" r:id="rId2"/>
    <p:sldId id="259" r:id="rId3"/>
    <p:sldId id="262" r:id="rId4"/>
    <p:sldId id="260" r:id="rId5"/>
    <p:sldId id="268" r:id="rId6"/>
    <p:sldId id="304" r:id="rId7"/>
    <p:sldId id="290" r:id="rId8"/>
    <p:sldId id="306" r:id="rId9"/>
    <p:sldId id="307" r:id="rId10"/>
    <p:sldId id="309" r:id="rId11"/>
    <p:sldId id="310" r:id="rId12"/>
    <p:sldId id="308" r:id="rId13"/>
    <p:sldId id="286" r:id="rId14"/>
    <p:sldId id="305" r:id="rId15"/>
    <p:sldId id="311" r:id="rId16"/>
  </p:sldIdLst>
  <p:sldSz cx="9144000" cy="6858000" type="screen4x3"/>
  <p:notesSz cx="7010400" cy="9296400"/>
  <p:defaultTextStyle>
    <a:defPPr>
      <a:defRPr lang="en-US"/>
    </a:defPPr>
    <a:lvl1pPr algn="l" rtl="0" fontAlgn="base">
      <a:spcBef>
        <a:spcPct val="0"/>
      </a:spcBef>
      <a:spcAft>
        <a:spcPct val="0"/>
      </a:spcAft>
      <a:defRPr kern="1200">
        <a:solidFill>
          <a:schemeClr val="tx1"/>
        </a:solidFill>
        <a:latin typeface="Arial" pitchFamily="34" charset="0"/>
        <a:ea typeface="ＭＳ Ｐゴシック" pitchFamily="34" charset="-128"/>
        <a:cs typeface="+mn-cs"/>
      </a:defRPr>
    </a:lvl1pPr>
    <a:lvl2pPr marL="457200" algn="l" rtl="0" fontAlgn="base">
      <a:spcBef>
        <a:spcPct val="0"/>
      </a:spcBef>
      <a:spcAft>
        <a:spcPct val="0"/>
      </a:spcAft>
      <a:defRPr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kern="1200">
        <a:solidFill>
          <a:schemeClr val="tx1"/>
        </a:solidFill>
        <a:latin typeface="Arial" pitchFamily="34" charset="0"/>
        <a:ea typeface="ＭＳ Ｐゴシック" pitchFamily="34" charset="-128"/>
        <a:cs typeface="+mn-cs"/>
      </a:defRPr>
    </a:lvl5pPr>
    <a:lvl6pPr marL="2286000" algn="l" defTabSz="914400" rtl="0" eaLnBrk="1" latinLnBrk="0" hangingPunct="1">
      <a:defRPr kern="1200">
        <a:solidFill>
          <a:schemeClr val="tx1"/>
        </a:solidFill>
        <a:latin typeface="Arial" pitchFamily="34" charset="0"/>
        <a:ea typeface="ＭＳ Ｐゴシック" pitchFamily="34" charset="-128"/>
        <a:cs typeface="+mn-cs"/>
      </a:defRPr>
    </a:lvl6pPr>
    <a:lvl7pPr marL="2743200" algn="l" defTabSz="914400" rtl="0" eaLnBrk="1" latinLnBrk="0" hangingPunct="1">
      <a:defRPr kern="1200">
        <a:solidFill>
          <a:schemeClr val="tx1"/>
        </a:solidFill>
        <a:latin typeface="Arial" pitchFamily="34" charset="0"/>
        <a:ea typeface="ＭＳ Ｐゴシック" pitchFamily="34" charset="-128"/>
        <a:cs typeface="+mn-cs"/>
      </a:defRPr>
    </a:lvl7pPr>
    <a:lvl8pPr marL="3200400" algn="l" defTabSz="914400" rtl="0" eaLnBrk="1" latinLnBrk="0" hangingPunct="1">
      <a:defRPr kern="1200">
        <a:solidFill>
          <a:schemeClr val="tx1"/>
        </a:solidFill>
        <a:latin typeface="Arial" pitchFamily="34" charset="0"/>
        <a:ea typeface="ＭＳ Ｐゴシック" pitchFamily="34" charset="-128"/>
        <a:cs typeface="+mn-cs"/>
      </a:defRPr>
    </a:lvl8pPr>
    <a:lvl9pPr marL="3657600" algn="l" defTabSz="914400" rtl="0" eaLnBrk="1" latinLnBrk="0" hangingPunct="1">
      <a:defRPr kern="1200">
        <a:solidFill>
          <a:schemeClr val="tx1"/>
        </a:solidFill>
        <a:latin typeface="Arial" pitchFamily="34" charset="0"/>
        <a:ea typeface="ＭＳ Ｐゴシック"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7296"/>
    <a:srgbClr val="4D4D4D"/>
    <a:srgbClr val="003366"/>
    <a:srgbClr val="300448"/>
    <a:srgbClr val="000066"/>
    <a:srgbClr val="333399"/>
    <a:srgbClr val="6600CC"/>
    <a:srgbClr val="3366FF"/>
    <a:srgbClr val="5F5F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55" autoAdjust="0"/>
    <p:restoredTop sz="76209" autoAdjust="0"/>
  </p:normalViewPr>
  <p:slideViewPr>
    <p:cSldViewPr>
      <p:cViewPr varScale="1">
        <p:scale>
          <a:sx n="56" d="100"/>
          <a:sy n="56" d="100"/>
        </p:scale>
        <p:origin x="1746" y="7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51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5138"/>
          </a:xfrm>
          <a:prstGeom prst="rect">
            <a:avLst/>
          </a:prstGeom>
        </p:spPr>
        <p:txBody>
          <a:bodyPr vert="horz" lIns="91440" tIns="45720" rIns="91440" bIns="45720" rtlCol="0"/>
          <a:lstStyle>
            <a:lvl1pPr algn="r">
              <a:defRPr sz="1200"/>
            </a:lvl1pPr>
          </a:lstStyle>
          <a:p>
            <a:fld id="{D244F014-9A02-4370-98AF-8A4593A02C65}" type="datetimeFigureOut">
              <a:rPr lang="en-US" smtClean="0"/>
              <a:t>12/3/2015</a:t>
            </a:fld>
            <a:endParaRPr lang="en-US"/>
          </a:p>
        </p:txBody>
      </p:sp>
      <p:sp>
        <p:nvSpPr>
          <p:cNvPr id="4" name="Footer Placeholder 3"/>
          <p:cNvSpPr>
            <a:spLocks noGrp="1"/>
          </p:cNvSpPr>
          <p:nvPr>
            <p:ph type="ftr" sz="quarter" idx="2"/>
          </p:nvPr>
        </p:nvSpPr>
        <p:spPr>
          <a:xfrm>
            <a:off x="0" y="8829675"/>
            <a:ext cx="3038475" cy="465138"/>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5138"/>
          </a:xfrm>
          <a:prstGeom prst="rect">
            <a:avLst/>
          </a:prstGeom>
        </p:spPr>
        <p:txBody>
          <a:bodyPr vert="horz" lIns="91440" tIns="45720" rIns="91440" bIns="45720" rtlCol="0" anchor="b"/>
          <a:lstStyle>
            <a:lvl1pPr algn="r">
              <a:defRPr sz="1200"/>
            </a:lvl1pPr>
          </a:lstStyle>
          <a:p>
            <a:fld id="{7E140A1D-0B06-4C79-9F26-2E2FB119E5FB}" type="slidenum">
              <a:rPr lang="en-US" smtClean="0"/>
              <a:t>‹#›</a:t>
            </a:fld>
            <a:endParaRPr lang="en-US"/>
          </a:p>
        </p:txBody>
      </p:sp>
    </p:spTree>
    <p:extLst>
      <p:ext uri="{BB962C8B-B14F-4D97-AF65-F5344CB8AC3E}">
        <p14:creationId xmlns:p14="http://schemas.microsoft.com/office/powerpoint/2010/main" val="396119503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3037840" cy="4648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3177" tIns="46589" rIns="93177" bIns="46589" numCol="1" anchor="t" anchorCtr="0" compatLnSpc="1">
            <a:prstTxWarp prst="textNoShape">
              <a:avLst/>
            </a:prstTxWarp>
          </a:bodyPr>
          <a:lstStyle>
            <a:lvl1pPr>
              <a:defRPr sz="1200">
                <a:ea typeface="PMingLiU" pitchFamily="18" charset="-120"/>
              </a:defRPr>
            </a:lvl1pPr>
          </a:lstStyle>
          <a:p>
            <a:endParaRPr lang="en-US" altLang="zh-TW"/>
          </a:p>
        </p:txBody>
      </p:sp>
      <p:sp>
        <p:nvSpPr>
          <p:cNvPr id="3075" name="Rectangle 3"/>
          <p:cNvSpPr>
            <a:spLocks noGrp="1" noChangeArrowheads="1"/>
          </p:cNvSpPr>
          <p:nvPr>
            <p:ph type="dt" idx="1"/>
          </p:nvPr>
        </p:nvSpPr>
        <p:spPr bwMode="auto">
          <a:xfrm>
            <a:off x="3970938" y="0"/>
            <a:ext cx="3037840" cy="4648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3177" tIns="46589" rIns="93177" bIns="46589" numCol="1" anchor="t" anchorCtr="0" compatLnSpc="1">
            <a:prstTxWarp prst="textNoShape">
              <a:avLst/>
            </a:prstTxWarp>
          </a:bodyPr>
          <a:lstStyle>
            <a:lvl1pPr algn="r">
              <a:defRPr sz="1200">
                <a:ea typeface="PMingLiU" pitchFamily="18" charset="-120"/>
              </a:defRPr>
            </a:lvl1pPr>
          </a:lstStyle>
          <a:p>
            <a:endParaRPr lang="en-US" altLang="zh-TW"/>
          </a:p>
        </p:txBody>
      </p:sp>
      <p:sp>
        <p:nvSpPr>
          <p:cNvPr id="29700" name="Rectangle 4"/>
          <p:cNvSpPr>
            <a:spLocks noGrp="1" noRot="1" noChangeAspect="1" noChangeArrowheads="1" noTextEdit="1"/>
          </p:cNvSpPr>
          <p:nvPr>
            <p:ph type="sldImg" idx="2"/>
          </p:nvPr>
        </p:nvSpPr>
        <p:spPr bwMode="auto">
          <a:xfrm>
            <a:off x="1181100" y="696913"/>
            <a:ext cx="4648200" cy="3486150"/>
          </a:xfrm>
          <a:prstGeom prst="rect">
            <a:avLst/>
          </a:prstGeom>
          <a:noFill/>
          <a:ln w="9525">
            <a:solidFill>
              <a:srgbClr val="000000"/>
            </a:solidFill>
            <a:miter lim="800000"/>
            <a:headEnd/>
            <a:tailEnd/>
          </a:ln>
          <a:effectLst/>
          <a:extLst>
            <a:ext uri="{909E8E84-426E-40dd-AFC4-6F175D3DCCD1}">
              <a14:hiddenFill xmlns="" xmlns:a14="http://schemas.microsoft.com/office/drawing/2010/main">
                <a:solidFill>
                  <a:srgbClr val="FFFFFF"/>
                </a:solidFill>
              </a14:hiddenFill>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 xmlns:a14="http://schemas.microsoft.com/office/drawing/2010/main" val="1"/>
            </a:ext>
            <a:ext uri="{FAA26D3D-D897-4be2-8F04-BA451C77F1D7}">
              <ma14:placeholderFlag xmlns="" xmlns:ma14="http://schemas.microsoft.com/office/mac/drawingml/2011/main" val="1"/>
            </a:ext>
          </a:extLst>
        </p:spPr>
      </p:sp>
      <p:sp>
        <p:nvSpPr>
          <p:cNvPr id="3077" name="Rectangle 5"/>
          <p:cNvSpPr>
            <a:spLocks noGrp="1" noChangeArrowheads="1"/>
          </p:cNvSpPr>
          <p:nvPr>
            <p:ph type="body" sz="quarter" idx="3"/>
          </p:nvPr>
        </p:nvSpPr>
        <p:spPr bwMode="auto">
          <a:xfrm>
            <a:off x="701040" y="4415790"/>
            <a:ext cx="5608320" cy="418338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3177" tIns="46589" rIns="93177" bIns="46589" numCol="1" anchor="t" anchorCtr="0" compatLnSpc="1">
            <a:prstTxWarp prst="textNoShape">
              <a:avLst/>
            </a:prstTxWarp>
          </a:bodyPr>
          <a:lstStyle/>
          <a:p>
            <a:pPr lvl="0"/>
            <a:r>
              <a:rPr lang="en-US" altLang="zh-TW" noProof="0" smtClean="0"/>
              <a:t>Click to edit Master text styles</a:t>
            </a:r>
          </a:p>
          <a:p>
            <a:pPr lvl="1"/>
            <a:r>
              <a:rPr lang="en-US" altLang="zh-TW" noProof="0" smtClean="0"/>
              <a:t>Second level</a:t>
            </a:r>
          </a:p>
          <a:p>
            <a:pPr lvl="2"/>
            <a:r>
              <a:rPr lang="en-US" altLang="zh-TW" noProof="0" smtClean="0"/>
              <a:t>Third level</a:t>
            </a:r>
          </a:p>
          <a:p>
            <a:pPr lvl="3"/>
            <a:r>
              <a:rPr lang="en-US" altLang="zh-TW" noProof="0" smtClean="0"/>
              <a:t>Fourth level</a:t>
            </a:r>
          </a:p>
          <a:p>
            <a:pPr lvl="4"/>
            <a:r>
              <a:rPr lang="en-US" altLang="zh-TW" noProof="0" smtClean="0"/>
              <a:t>Fifth level</a:t>
            </a:r>
          </a:p>
        </p:txBody>
      </p:sp>
      <p:sp>
        <p:nvSpPr>
          <p:cNvPr id="3078" name="Rectangle 6"/>
          <p:cNvSpPr>
            <a:spLocks noGrp="1" noChangeArrowheads="1"/>
          </p:cNvSpPr>
          <p:nvPr>
            <p:ph type="ftr" sz="quarter" idx="4"/>
          </p:nvPr>
        </p:nvSpPr>
        <p:spPr bwMode="auto">
          <a:xfrm>
            <a:off x="0" y="8829967"/>
            <a:ext cx="3037840" cy="4648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3177" tIns="46589" rIns="93177" bIns="46589" numCol="1" anchor="b" anchorCtr="0" compatLnSpc="1">
            <a:prstTxWarp prst="textNoShape">
              <a:avLst/>
            </a:prstTxWarp>
          </a:bodyPr>
          <a:lstStyle>
            <a:lvl1pPr>
              <a:defRPr sz="1200">
                <a:ea typeface="PMingLiU" pitchFamily="18" charset="-120"/>
              </a:defRPr>
            </a:lvl1pPr>
          </a:lstStyle>
          <a:p>
            <a:endParaRPr lang="en-US" altLang="zh-TW"/>
          </a:p>
        </p:txBody>
      </p:sp>
      <p:sp>
        <p:nvSpPr>
          <p:cNvPr id="3079" name="Rectangle 7"/>
          <p:cNvSpPr>
            <a:spLocks noGrp="1" noChangeArrowheads="1"/>
          </p:cNvSpPr>
          <p:nvPr>
            <p:ph type="sldNum" sz="quarter" idx="5"/>
          </p:nvPr>
        </p:nvSpPr>
        <p:spPr bwMode="auto">
          <a:xfrm>
            <a:off x="3970938" y="8829967"/>
            <a:ext cx="3037840" cy="46482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3177" tIns="46589" rIns="93177" bIns="46589" numCol="1" anchor="b" anchorCtr="0" compatLnSpc="1">
            <a:prstTxWarp prst="textNoShape">
              <a:avLst/>
            </a:prstTxWarp>
          </a:bodyPr>
          <a:lstStyle>
            <a:lvl1pPr algn="r">
              <a:defRPr sz="1200">
                <a:ea typeface="PMingLiU" pitchFamily="18" charset="-120"/>
              </a:defRPr>
            </a:lvl1pPr>
          </a:lstStyle>
          <a:p>
            <a:fld id="{5D7F18D2-2977-429E-8B6D-22778A44E64D}" type="slidenum">
              <a:rPr lang="zh-TW" altLang="en-US"/>
              <a:pPr/>
              <a:t>‹#›</a:t>
            </a:fld>
            <a:endParaRPr lang="en-US" altLang="zh-TW"/>
          </a:p>
        </p:txBody>
      </p:sp>
    </p:spTree>
    <p:extLst>
      <p:ext uri="{BB962C8B-B14F-4D97-AF65-F5344CB8AC3E}">
        <p14:creationId xmlns:p14="http://schemas.microsoft.com/office/powerpoint/2010/main" val="287202946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0"/>
        <a:cs typeface="+mn-cs"/>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_ENREF_3"/><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3EEB0713-4CCC-4E3E-846C-FACD634EFBA6}" type="slidenum">
              <a:rPr lang="zh-TW" altLang="en-US" sz="1200">
                <a:ea typeface="PMingLiU" pitchFamily="18" charset="-120"/>
              </a:rPr>
              <a:pPr eaLnBrk="1" hangingPunct="1"/>
              <a:t>1</a:t>
            </a:fld>
            <a:endParaRPr lang="en-US" altLang="zh-TW" sz="1200">
              <a:ea typeface="PMingLiU" pitchFamily="18" charset="-120"/>
            </a:endParaRPr>
          </a:p>
        </p:txBody>
      </p:sp>
      <p:sp>
        <p:nvSpPr>
          <p:cNvPr id="30723" name="Rectangle 2"/>
          <p:cNvSpPr>
            <a:spLocks noGrp="1" noRot="1" noChangeAspect="1" noChangeArrowheads="1" noTextEdit="1"/>
          </p:cNvSpPr>
          <p:nvPr>
            <p:ph type="sldImg"/>
          </p:nvPr>
        </p:nvSpPr>
        <p:spPr>
          <a:ln/>
        </p:spPr>
      </p:sp>
      <p:sp>
        <p:nvSpPr>
          <p:cNvPr id="30724" name="Rectangle 3"/>
          <p:cNvSpPr>
            <a:spLocks noGrp="1" noChangeArrowheads="1"/>
          </p:cNvSpPr>
          <p:nvPr>
            <p:ph type="body" idx="1"/>
          </p:nvPr>
        </p:nvSpPr>
        <p:spPr>
          <a:noFill/>
          <a:extLst>
            <a:ext uri="{AF507438-7753-43e0-B8FC-AC1667EBCBE1}">
              <a14:hiddenEffects xmln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endParaRPr lang="zh-TW" altLang="en-US" dirty="0" smtClean="0">
              <a:latin typeface="Arial" pitchFamily="34" charset="0"/>
              <a:ea typeface="PMingLiU" pitchFamily="18" charset="-120"/>
            </a:endParaRPr>
          </a:p>
        </p:txBody>
      </p:sp>
    </p:spTree>
    <p:extLst>
      <p:ext uri="{BB962C8B-B14F-4D97-AF65-F5344CB8AC3E}">
        <p14:creationId xmlns:p14="http://schemas.microsoft.com/office/powerpoint/2010/main" val="22994529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D7F18D2-2977-429E-8B6D-22778A44E64D}" type="slidenum">
              <a:rPr lang="zh-TW" altLang="en-US" smtClean="0"/>
              <a:pPr/>
              <a:t>10</a:t>
            </a:fld>
            <a:endParaRPr lang="en-US" altLang="zh-TW"/>
          </a:p>
        </p:txBody>
      </p:sp>
    </p:spTree>
    <p:extLst>
      <p:ext uri="{BB962C8B-B14F-4D97-AF65-F5344CB8AC3E}">
        <p14:creationId xmlns:p14="http://schemas.microsoft.com/office/powerpoint/2010/main" val="28616988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p:cNvSpPr>
            <a:spLocks noGrp="1" noChangeArrowheads="1"/>
          </p:cNvSpPr>
          <p:nvPr>
            <p:ph type="sldNum" sz="quarter" idx="5"/>
          </p:nvPr>
        </p:nvSpPr>
        <p:spPr>
          <a:noFill/>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61AE4675-46EC-4EDF-89E2-3C4CC1C64A21}" type="slidenum">
              <a:rPr lang="zh-TW" altLang="en-US" sz="1200">
                <a:ea typeface="PMingLiU" pitchFamily="18" charset="-120"/>
              </a:rPr>
              <a:pPr eaLnBrk="1" hangingPunct="1"/>
              <a:t>12</a:t>
            </a:fld>
            <a:endParaRPr lang="en-US" altLang="zh-TW" sz="1200">
              <a:ea typeface="PMingLiU" pitchFamily="18" charset="-120"/>
            </a:endParaRPr>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noFill/>
          <a:extLst>
            <a:ext uri="{AF507438-7753-43e0-B8FC-AC1667EBCBE1}">
              <a14:hiddenEffects xmln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US" altLang="zh-TW" baseline="0" dirty="0" smtClean="0">
                <a:latin typeface="Arial" pitchFamily="34" charset="0"/>
                <a:ea typeface="PMingLiU" pitchFamily="18" charset="-120"/>
              </a:rPr>
              <a:t>In the rest of this presentation, I’m going to talk about following contents:</a:t>
            </a:r>
          </a:p>
        </p:txBody>
      </p:sp>
    </p:spTree>
    <p:extLst>
      <p:ext uri="{BB962C8B-B14F-4D97-AF65-F5344CB8AC3E}">
        <p14:creationId xmlns:p14="http://schemas.microsoft.com/office/powerpoint/2010/main" val="10883079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D7F18D2-2977-429E-8B6D-22778A44E64D}" type="slidenum">
              <a:rPr lang="zh-TW" altLang="en-US" smtClean="0"/>
              <a:pPr/>
              <a:t>13</a:t>
            </a:fld>
            <a:endParaRPr lang="en-US" altLang="zh-TW"/>
          </a:p>
        </p:txBody>
      </p:sp>
    </p:spTree>
    <p:extLst>
      <p:ext uri="{BB962C8B-B14F-4D97-AF65-F5344CB8AC3E}">
        <p14:creationId xmlns:p14="http://schemas.microsoft.com/office/powerpoint/2010/main" val="7677871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2DF503E9-4B1D-4341-B837-151F396BAC41}" type="slidenum">
              <a:rPr lang="zh-TW" altLang="en-US" sz="1200">
                <a:ea typeface="PMingLiU" pitchFamily="18" charset="-120"/>
              </a:rPr>
              <a:pPr eaLnBrk="1" hangingPunct="1"/>
              <a:t>2</a:t>
            </a:fld>
            <a:endParaRPr lang="en-US" altLang="zh-TW" sz="1200">
              <a:ea typeface="PMingLiU" pitchFamily="18" charset="-120"/>
            </a:endParaRPr>
          </a:p>
        </p:txBody>
      </p:sp>
      <p:sp>
        <p:nvSpPr>
          <p:cNvPr id="32771" name="Rectangle 2"/>
          <p:cNvSpPr>
            <a:spLocks noGrp="1" noRot="1" noChangeAspect="1" noChangeArrowheads="1" noTextEdit="1"/>
          </p:cNvSpPr>
          <p:nvPr>
            <p:ph type="sldImg"/>
          </p:nvPr>
        </p:nvSpPr>
        <p:spPr>
          <a:ln/>
        </p:spPr>
      </p:sp>
      <p:sp>
        <p:nvSpPr>
          <p:cNvPr id="32772" name="Rectangle 3"/>
          <p:cNvSpPr>
            <a:spLocks noGrp="1" noChangeArrowheads="1"/>
          </p:cNvSpPr>
          <p:nvPr>
            <p:ph type="body" idx="1"/>
          </p:nvPr>
        </p:nvSpPr>
        <p:spPr>
          <a:noFill/>
          <a:extLst>
            <a:ext uri="{AF507438-7753-43e0-B8FC-AC1667EBCBE1}">
              <a14:hiddenEffects xmln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US" altLang="zh-CN" noProof="0" dirty="0" smtClean="0">
                <a:latin typeface="Arial" pitchFamily="34" charset="0"/>
                <a:ea typeface="PMingLiU" pitchFamily="18" charset="-120"/>
              </a:rPr>
              <a:t>When</a:t>
            </a:r>
            <a:r>
              <a:rPr lang="en-US" altLang="zh-CN" baseline="0" noProof="0" dirty="0" smtClean="0">
                <a:latin typeface="Arial" pitchFamily="34" charset="0"/>
                <a:ea typeface="PMingLiU" pitchFamily="18" charset="-120"/>
              </a:rPr>
              <a:t> people face to face communication, </a:t>
            </a:r>
            <a:endParaRPr lang="zh-CN" altLang="en-US" noProof="0" dirty="0" smtClean="0">
              <a:latin typeface="Arial" pitchFamily="34" charset="0"/>
              <a:ea typeface="PMingLiU" pitchFamily="18" charset="-120"/>
            </a:endParaRPr>
          </a:p>
        </p:txBody>
      </p:sp>
    </p:spTree>
    <p:extLst>
      <p:ext uri="{BB962C8B-B14F-4D97-AF65-F5344CB8AC3E}">
        <p14:creationId xmlns:p14="http://schemas.microsoft.com/office/powerpoint/2010/main" val="12394867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5D7F18D2-2977-429E-8B6D-22778A44E64D}" type="slidenum">
              <a:rPr lang="zh-TW" altLang="en-US" smtClean="0"/>
              <a:pPr/>
              <a:t>3</a:t>
            </a:fld>
            <a:endParaRPr lang="en-US" altLang="zh-TW"/>
          </a:p>
        </p:txBody>
      </p:sp>
    </p:spTree>
    <p:extLst>
      <p:ext uri="{BB962C8B-B14F-4D97-AF65-F5344CB8AC3E}">
        <p14:creationId xmlns:p14="http://schemas.microsoft.com/office/powerpoint/2010/main" val="29440565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LPQ: local phase quantization.  Feature extraction method.</a:t>
            </a:r>
          </a:p>
          <a:p>
            <a:pPr marL="0" marR="0" indent="0" algn="l" defTabSz="914400" rtl="0" eaLnBrk="0" fontAlgn="base" latinLnBrk="0" hangingPunct="0">
              <a:lnSpc>
                <a:spcPct val="100000"/>
              </a:lnSpc>
              <a:spcBef>
                <a:spcPct val="30000"/>
              </a:spcBef>
              <a:spcAft>
                <a:spcPct val="0"/>
              </a:spcAft>
              <a:buClrTx/>
              <a:buSzTx/>
              <a:buFontTx/>
              <a:buNone/>
              <a:tabLst/>
              <a:defRPr/>
            </a:pPr>
            <a:r>
              <a:rPr lang="en-US" sz="1200" kern="1200" dirty="0" smtClean="0">
                <a:solidFill>
                  <a:schemeClr val="tx1"/>
                </a:solidFill>
                <a:effectLst/>
                <a:latin typeface="Arial" charset="0"/>
                <a:ea typeface="ＭＳ Ｐゴシック" charset="0"/>
                <a:cs typeface="+mn-cs"/>
              </a:rPr>
              <a:t>The most common used model for facial representation is facial action coding system (FACS)[</a:t>
            </a:r>
            <a:r>
              <a:rPr lang="en-US" sz="1200" u="none" strike="noStrike" kern="1200" dirty="0" smtClean="0">
                <a:solidFill>
                  <a:schemeClr val="tx1"/>
                </a:solidFill>
                <a:effectLst/>
                <a:latin typeface="Arial" charset="0"/>
                <a:ea typeface="ＭＳ Ｐゴシック" charset="0"/>
                <a:cs typeface="+mn-cs"/>
                <a:hlinkClick r:id="rId3" action="ppaction://hlinkfile" tooltip="Ekman, 1978 #1"/>
              </a:rPr>
              <a:t>3</a:t>
            </a:r>
            <a:r>
              <a:rPr lang="en-US" sz="1200" kern="1200" dirty="0" smtClean="0">
                <a:solidFill>
                  <a:schemeClr val="tx1"/>
                </a:solidFill>
                <a:effectLst/>
                <a:latin typeface="Arial" charset="0"/>
                <a:ea typeface="ＭＳ Ｐゴシック" charset="0"/>
                <a:cs typeface="+mn-cs"/>
              </a:rPr>
              <a:t>]. It introduced Action Units (AU) to express facial movements. Action Units are a set of actions that correspond either to muscle movement in facial expressions such as raising upper lip or blinking, or some miscellaneous actions such as bite lip or blow. The FACS consists of up to </a:t>
            </a:r>
            <a:r>
              <a:rPr lang="en-US" sz="1200" kern="1200" dirty="0" smtClean="0">
                <a:solidFill>
                  <a:schemeClr val="tx1"/>
                </a:solidFill>
                <a:effectLst/>
                <a:latin typeface="Arial" charset="0"/>
                <a:ea typeface="ＭＳ Ｐゴシック" charset="0"/>
                <a:cs typeface="+mn-cs"/>
              </a:rPr>
              <a:t>43 </a:t>
            </a:r>
            <a:r>
              <a:rPr lang="en-US" sz="1200" kern="1200" dirty="0" smtClean="0">
                <a:solidFill>
                  <a:schemeClr val="tx1"/>
                </a:solidFill>
                <a:effectLst/>
                <a:latin typeface="Arial" charset="0"/>
                <a:ea typeface="ＭＳ Ｐゴシック" charset="0"/>
                <a:cs typeface="+mn-cs"/>
              </a:rPr>
              <a:t>action units. However, as we know, more information of facial expression is appeared in the eyes, eyebrows and mouth region than other regions. These regions are called “salient regions” where “salient” means most noticeable or most important. </a:t>
            </a:r>
          </a:p>
          <a:p>
            <a:endParaRPr lang="en-US" baseline="0" dirty="0" smtClean="0"/>
          </a:p>
        </p:txBody>
      </p:sp>
      <p:sp>
        <p:nvSpPr>
          <p:cNvPr id="4" name="Slide Number Placeholder 3"/>
          <p:cNvSpPr>
            <a:spLocks noGrp="1"/>
          </p:cNvSpPr>
          <p:nvPr>
            <p:ph type="sldNum" sz="quarter" idx="10"/>
          </p:nvPr>
        </p:nvSpPr>
        <p:spPr/>
        <p:txBody>
          <a:bodyPr/>
          <a:lstStyle/>
          <a:p>
            <a:fld id="{5D7F18D2-2977-429E-8B6D-22778A44E64D}" type="slidenum">
              <a:rPr lang="zh-TW" altLang="en-US" smtClean="0"/>
              <a:pPr/>
              <a:t>4</a:t>
            </a:fld>
            <a:endParaRPr lang="en-US" altLang="zh-TW"/>
          </a:p>
        </p:txBody>
      </p:sp>
    </p:spTree>
    <p:extLst>
      <p:ext uri="{BB962C8B-B14F-4D97-AF65-F5344CB8AC3E}">
        <p14:creationId xmlns:p14="http://schemas.microsoft.com/office/powerpoint/2010/main" val="14692742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07E23D78-CF54-4D4E-9A10-679B9CD3C531}" type="slidenum">
              <a:rPr lang="zh-TW" altLang="en-US" sz="1200">
                <a:ea typeface="PMingLiU" pitchFamily="18" charset="-120"/>
              </a:rPr>
              <a:pPr eaLnBrk="1" hangingPunct="1"/>
              <a:t>5</a:t>
            </a:fld>
            <a:endParaRPr lang="en-US" altLang="zh-TW" sz="1200">
              <a:ea typeface="PMingLiU" pitchFamily="18" charset="-120"/>
            </a:endParaRPr>
          </a:p>
        </p:txBody>
      </p:sp>
      <p:sp>
        <p:nvSpPr>
          <p:cNvPr id="33795" name="Rectangle 2"/>
          <p:cNvSpPr>
            <a:spLocks noGrp="1" noRot="1" noChangeAspect="1" noChangeArrowheads="1" noTextEdit="1"/>
          </p:cNvSpPr>
          <p:nvPr>
            <p:ph type="sldImg"/>
          </p:nvPr>
        </p:nvSpPr>
        <p:spPr>
          <a:ln/>
        </p:spPr>
      </p:sp>
      <p:sp>
        <p:nvSpPr>
          <p:cNvPr id="33796" name="Rectangle 3"/>
          <p:cNvSpPr>
            <a:spLocks noGrp="1" noChangeArrowheads="1"/>
          </p:cNvSpPr>
          <p:nvPr>
            <p:ph type="body" idx="1"/>
          </p:nvPr>
        </p:nvSpPr>
        <p:spPr>
          <a:noFill/>
          <a:extLst>
            <a:ext uri="{AF507438-7753-43e0-B8FC-AC1667EBCBE1}">
              <a14:hiddenEffects xmln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US" altLang="zh-TW" dirty="0" smtClean="0">
                <a:latin typeface="Arial" pitchFamily="34" charset="0"/>
                <a:ea typeface="PMingLiU" pitchFamily="18" charset="-120"/>
              </a:rPr>
              <a:t>Here, we make the claim of this project.</a:t>
            </a:r>
            <a:endParaRPr lang="zh-TW" altLang="en-US" dirty="0" smtClean="0">
              <a:latin typeface="Arial" pitchFamily="34" charset="0"/>
              <a:ea typeface="PMingLiU" pitchFamily="18" charset="-120"/>
            </a:endParaRPr>
          </a:p>
        </p:txBody>
      </p:sp>
    </p:spTree>
    <p:extLst>
      <p:ext uri="{BB962C8B-B14F-4D97-AF65-F5344CB8AC3E}">
        <p14:creationId xmlns:p14="http://schemas.microsoft.com/office/powerpoint/2010/main" val="2040174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r>
              <a:rPr lang="en-US" dirty="0" smtClean="0"/>
              <a:t>Here</a:t>
            </a:r>
            <a:r>
              <a:rPr lang="en-US" baseline="0" dirty="0" smtClean="0"/>
              <a:t> is our proposed solution. </a:t>
            </a:r>
            <a:endParaRPr lang="en-US" dirty="0"/>
          </a:p>
        </p:txBody>
      </p:sp>
      <p:sp>
        <p:nvSpPr>
          <p:cNvPr id="4" name="Slide Number Placeholder 3"/>
          <p:cNvSpPr>
            <a:spLocks noGrp="1"/>
          </p:cNvSpPr>
          <p:nvPr>
            <p:ph type="sldNum" sz="quarter" idx="10"/>
          </p:nvPr>
        </p:nvSpPr>
        <p:spPr/>
        <p:txBody>
          <a:bodyPr/>
          <a:lstStyle/>
          <a:p>
            <a:fld id="{5D7F18D2-2977-429E-8B6D-22778A44E64D}" type="slidenum">
              <a:rPr lang="zh-TW" altLang="en-US" smtClean="0"/>
              <a:pPr/>
              <a:t>6</a:t>
            </a:fld>
            <a:endParaRPr lang="en-US" altLang="zh-TW"/>
          </a:p>
        </p:txBody>
      </p:sp>
    </p:spTree>
    <p:extLst>
      <p:ext uri="{BB962C8B-B14F-4D97-AF65-F5344CB8AC3E}">
        <p14:creationId xmlns:p14="http://schemas.microsoft.com/office/powerpoint/2010/main" val="40136232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p:cNvSpPr>
            <a:spLocks noGrp="1" noChangeArrowheads="1"/>
          </p:cNvSpPr>
          <p:nvPr>
            <p:ph type="sldNum" sz="quarter" idx="5"/>
          </p:nvPr>
        </p:nvSpPr>
        <p:spPr>
          <a:noFill/>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61AE4675-46EC-4EDF-89E2-3C4CC1C64A21}" type="slidenum">
              <a:rPr lang="zh-TW" altLang="en-US" sz="1200">
                <a:ea typeface="PMingLiU" pitchFamily="18" charset="-120"/>
              </a:rPr>
              <a:pPr eaLnBrk="1" hangingPunct="1"/>
              <a:t>7</a:t>
            </a:fld>
            <a:endParaRPr lang="en-US" altLang="zh-TW" sz="1200">
              <a:ea typeface="PMingLiU" pitchFamily="18" charset="-120"/>
            </a:endParaRPr>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noFill/>
          <a:extLst>
            <a:ext uri="{AF507438-7753-43e0-B8FC-AC1667EBCBE1}">
              <a14:hiddenEffects xmln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US" altLang="zh-TW" baseline="0" dirty="0" smtClean="0">
                <a:latin typeface="Arial" pitchFamily="34" charset="0"/>
                <a:ea typeface="PMingLiU" pitchFamily="18" charset="-120"/>
              </a:rPr>
              <a:t>We start from one level – normal SVM classification to tune the parameters for optimal performance. Then divide into two levels. We will exhaust all possibilities for each division of two level strategy and find the optimal performance. Based on the two level optimal division, we will continue to explore the three level strategy. In conclusion, we optimize the classification layer by layer. LOO-CV</a:t>
            </a:r>
          </a:p>
          <a:p>
            <a:pPr eaLnBrk="1" hangingPunct="1"/>
            <a:endParaRPr lang="en-US" altLang="zh-TW" baseline="0" dirty="0" smtClean="0">
              <a:latin typeface="Arial" pitchFamily="34" charset="0"/>
              <a:ea typeface="PMingLiU" pitchFamily="18" charset="-120"/>
            </a:endParaRPr>
          </a:p>
        </p:txBody>
      </p:sp>
    </p:spTree>
    <p:extLst>
      <p:ext uri="{BB962C8B-B14F-4D97-AF65-F5344CB8AC3E}">
        <p14:creationId xmlns:p14="http://schemas.microsoft.com/office/powerpoint/2010/main" val="36690814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p:cNvSpPr>
            <a:spLocks noGrp="1" noChangeArrowheads="1"/>
          </p:cNvSpPr>
          <p:nvPr>
            <p:ph type="sldNum" sz="quarter" idx="5"/>
          </p:nvPr>
        </p:nvSpPr>
        <p:spPr>
          <a:noFill/>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61AE4675-46EC-4EDF-89E2-3C4CC1C64A21}" type="slidenum">
              <a:rPr lang="zh-TW" altLang="en-US" sz="1200">
                <a:ea typeface="PMingLiU" pitchFamily="18" charset="-120"/>
              </a:rPr>
              <a:pPr eaLnBrk="1" hangingPunct="1"/>
              <a:t>8</a:t>
            </a:fld>
            <a:endParaRPr lang="en-US" altLang="zh-TW" sz="1200">
              <a:ea typeface="PMingLiU" pitchFamily="18" charset="-120"/>
            </a:endParaRPr>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noFill/>
          <a:extLst>
            <a:ext uri="{AF507438-7753-43e0-B8FC-AC1667EBCBE1}">
              <a14:hiddenEffects xmln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US" altLang="zh-TW" baseline="0" dirty="0" smtClean="0">
                <a:latin typeface="Arial" pitchFamily="34" charset="0"/>
                <a:ea typeface="PMingLiU" pitchFamily="18" charset="-120"/>
              </a:rPr>
              <a:t>In the rest of this presentation, I’m going to talk about following contents:</a:t>
            </a:r>
          </a:p>
        </p:txBody>
      </p:sp>
    </p:spTree>
    <p:extLst>
      <p:ext uri="{BB962C8B-B14F-4D97-AF65-F5344CB8AC3E}">
        <p14:creationId xmlns:p14="http://schemas.microsoft.com/office/powerpoint/2010/main" val="38786278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p:cNvSpPr>
            <a:spLocks noGrp="1" noChangeArrowheads="1"/>
          </p:cNvSpPr>
          <p:nvPr>
            <p:ph type="sldNum" sz="quarter" idx="5"/>
          </p:nvPr>
        </p:nvSpPr>
        <p:spPr>
          <a:noFill/>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lvl1pPr eaLnBrk="0" hangingPunct="0">
              <a:defRPr sz="2400">
                <a:solidFill>
                  <a:schemeClr val="tx1"/>
                </a:solidFill>
                <a:latin typeface="Arial" pitchFamily="34" charset="0"/>
                <a:ea typeface="ＭＳ Ｐゴシック" pitchFamily="34" charset="-128"/>
              </a:defRPr>
            </a:lvl1pPr>
            <a:lvl2pPr marL="757066" indent="-291179" eaLnBrk="0" hangingPunct="0">
              <a:defRPr sz="2400">
                <a:solidFill>
                  <a:schemeClr val="tx1"/>
                </a:solidFill>
                <a:latin typeface="Arial" pitchFamily="34" charset="0"/>
                <a:ea typeface="ＭＳ Ｐゴシック" pitchFamily="34" charset="-128"/>
              </a:defRPr>
            </a:lvl2pPr>
            <a:lvl3pPr marL="1164717" indent="-232943" eaLnBrk="0" hangingPunct="0">
              <a:defRPr sz="2400">
                <a:solidFill>
                  <a:schemeClr val="tx1"/>
                </a:solidFill>
                <a:latin typeface="Arial" pitchFamily="34" charset="0"/>
                <a:ea typeface="ＭＳ Ｐゴシック" pitchFamily="34" charset="-128"/>
              </a:defRPr>
            </a:lvl3pPr>
            <a:lvl4pPr marL="1630604" indent="-232943" eaLnBrk="0" hangingPunct="0">
              <a:defRPr sz="2400">
                <a:solidFill>
                  <a:schemeClr val="tx1"/>
                </a:solidFill>
                <a:latin typeface="Arial" pitchFamily="34" charset="0"/>
                <a:ea typeface="ＭＳ Ｐゴシック" pitchFamily="34" charset="-128"/>
              </a:defRPr>
            </a:lvl4pPr>
            <a:lvl5pPr marL="2096491" indent="-232943" eaLnBrk="0" hangingPunct="0">
              <a:defRPr sz="2400">
                <a:solidFill>
                  <a:schemeClr val="tx1"/>
                </a:solidFill>
                <a:latin typeface="Arial" pitchFamily="34" charset="0"/>
                <a:ea typeface="ＭＳ Ｐゴシック" pitchFamily="34" charset="-128"/>
              </a:defRPr>
            </a:lvl5pPr>
            <a:lvl6pPr marL="2562377" indent="-232943"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3028264" indent="-232943"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94151" indent="-232943"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960038" indent="-232943"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61AE4675-46EC-4EDF-89E2-3C4CC1C64A21}" type="slidenum">
              <a:rPr lang="zh-TW" altLang="en-US" sz="1200">
                <a:ea typeface="PMingLiU" pitchFamily="18" charset="-120"/>
              </a:rPr>
              <a:pPr eaLnBrk="1" hangingPunct="1"/>
              <a:t>9</a:t>
            </a:fld>
            <a:endParaRPr lang="en-US" altLang="zh-TW" sz="1200">
              <a:ea typeface="PMingLiU" pitchFamily="18" charset="-120"/>
            </a:endParaRPr>
          </a:p>
        </p:txBody>
      </p:sp>
      <p:sp>
        <p:nvSpPr>
          <p:cNvPr id="31747" name="Rectangle 2"/>
          <p:cNvSpPr>
            <a:spLocks noGrp="1" noRot="1" noChangeAspect="1" noChangeArrowheads="1" noTextEdit="1"/>
          </p:cNvSpPr>
          <p:nvPr>
            <p:ph type="sldImg"/>
          </p:nvPr>
        </p:nvSpPr>
        <p:spPr>
          <a:ln/>
        </p:spPr>
      </p:sp>
      <p:sp>
        <p:nvSpPr>
          <p:cNvPr id="31748" name="Rectangle 3"/>
          <p:cNvSpPr>
            <a:spLocks noGrp="1" noChangeArrowheads="1"/>
          </p:cNvSpPr>
          <p:nvPr>
            <p:ph type="body" idx="1"/>
          </p:nvPr>
        </p:nvSpPr>
        <p:spPr>
          <a:noFill/>
          <a:extLst>
            <a:ext uri="{AF507438-7753-43e0-B8FC-AC1667EBCBE1}">
              <a14:hiddenEffects xmln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US" altLang="zh-TW" baseline="0" dirty="0" smtClean="0">
                <a:latin typeface="Arial" pitchFamily="34" charset="0"/>
                <a:ea typeface="PMingLiU" pitchFamily="18" charset="-120"/>
              </a:rPr>
              <a:t>One level classification that consider all 43 AUs features in SVM to classify all expressions.</a:t>
            </a:r>
            <a:endParaRPr lang="en-US" altLang="zh-TW" baseline="0" dirty="0" smtClean="0">
              <a:latin typeface="Arial" pitchFamily="34" charset="0"/>
              <a:ea typeface="PMingLiU" pitchFamily="18" charset="-120"/>
            </a:endParaRPr>
          </a:p>
        </p:txBody>
      </p:sp>
    </p:spTree>
    <p:extLst>
      <p:ext uri="{BB962C8B-B14F-4D97-AF65-F5344CB8AC3E}">
        <p14:creationId xmlns:p14="http://schemas.microsoft.com/office/powerpoint/2010/main" val="25065584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zh-TW"/>
          </a:p>
        </p:txBody>
      </p:sp>
      <p:sp>
        <p:nvSpPr>
          <p:cNvPr id="5" name="Rectangle 5"/>
          <p:cNvSpPr>
            <a:spLocks noGrp="1" noChangeArrowheads="1"/>
          </p:cNvSpPr>
          <p:nvPr>
            <p:ph type="ftr" sz="quarter" idx="11"/>
          </p:nvPr>
        </p:nvSpPr>
        <p:spPr>
          <a:ln/>
        </p:spPr>
        <p:txBody>
          <a:bodyPr/>
          <a:lstStyle>
            <a:lvl1pPr>
              <a:defRPr/>
            </a:lvl1pPr>
          </a:lstStyle>
          <a:p>
            <a:endParaRPr lang="en-US" altLang="zh-TW"/>
          </a:p>
        </p:txBody>
      </p:sp>
      <p:sp>
        <p:nvSpPr>
          <p:cNvPr id="6" name="Rectangle 6"/>
          <p:cNvSpPr>
            <a:spLocks noGrp="1" noChangeArrowheads="1"/>
          </p:cNvSpPr>
          <p:nvPr>
            <p:ph type="sldNum" sz="quarter" idx="12"/>
          </p:nvPr>
        </p:nvSpPr>
        <p:spPr>
          <a:ln/>
        </p:spPr>
        <p:txBody>
          <a:bodyPr/>
          <a:lstStyle>
            <a:lvl1pPr>
              <a:defRPr/>
            </a:lvl1pPr>
          </a:lstStyle>
          <a:p>
            <a:fld id="{490BA4C9-2F9F-4941-AE8E-AC62D4D21837}" type="slidenum">
              <a:rPr lang="zh-TW" altLang="en-US"/>
              <a:pPr/>
              <a:t>‹#›</a:t>
            </a:fld>
            <a:endParaRPr lang="en-US" altLang="zh-TW"/>
          </a:p>
        </p:txBody>
      </p:sp>
    </p:spTree>
    <p:extLst>
      <p:ext uri="{BB962C8B-B14F-4D97-AF65-F5344CB8AC3E}">
        <p14:creationId xmlns:p14="http://schemas.microsoft.com/office/powerpoint/2010/main" val="24189531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zh-TW"/>
          </a:p>
        </p:txBody>
      </p:sp>
      <p:sp>
        <p:nvSpPr>
          <p:cNvPr id="5" name="Rectangle 5"/>
          <p:cNvSpPr>
            <a:spLocks noGrp="1" noChangeArrowheads="1"/>
          </p:cNvSpPr>
          <p:nvPr>
            <p:ph type="ftr" sz="quarter" idx="11"/>
          </p:nvPr>
        </p:nvSpPr>
        <p:spPr>
          <a:ln/>
        </p:spPr>
        <p:txBody>
          <a:bodyPr/>
          <a:lstStyle>
            <a:lvl1pPr>
              <a:defRPr/>
            </a:lvl1pPr>
          </a:lstStyle>
          <a:p>
            <a:endParaRPr lang="en-US" altLang="zh-TW"/>
          </a:p>
        </p:txBody>
      </p:sp>
      <p:sp>
        <p:nvSpPr>
          <p:cNvPr id="6" name="Rectangle 6"/>
          <p:cNvSpPr>
            <a:spLocks noGrp="1" noChangeArrowheads="1"/>
          </p:cNvSpPr>
          <p:nvPr>
            <p:ph type="sldNum" sz="quarter" idx="12"/>
          </p:nvPr>
        </p:nvSpPr>
        <p:spPr>
          <a:ln/>
        </p:spPr>
        <p:txBody>
          <a:bodyPr/>
          <a:lstStyle>
            <a:lvl1pPr>
              <a:defRPr/>
            </a:lvl1pPr>
          </a:lstStyle>
          <a:p>
            <a:fld id="{2D410D2D-20AB-4FDA-A7D1-25C10B534DA9}" type="slidenum">
              <a:rPr lang="zh-TW" altLang="en-US"/>
              <a:pPr/>
              <a:t>‹#›</a:t>
            </a:fld>
            <a:endParaRPr lang="en-US" altLang="zh-TW"/>
          </a:p>
        </p:txBody>
      </p:sp>
    </p:spTree>
    <p:extLst>
      <p:ext uri="{BB962C8B-B14F-4D97-AF65-F5344CB8AC3E}">
        <p14:creationId xmlns:p14="http://schemas.microsoft.com/office/powerpoint/2010/main" val="35376389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zh-TW"/>
          </a:p>
        </p:txBody>
      </p:sp>
      <p:sp>
        <p:nvSpPr>
          <p:cNvPr id="5" name="Rectangle 5"/>
          <p:cNvSpPr>
            <a:spLocks noGrp="1" noChangeArrowheads="1"/>
          </p:cNvSpPr>
          <p:nvPr>
            <p:ph type="ftr" sz="quarter" idx="11"/>
          </p:nvPr>
        </p:nvSpPr>
        <p:spPr>
          <a:ln/>
        </p:spPr>
        <p:txBody>
          <a:bodyPr/>
          <a:lstStyle>
            <a:lvl1pPr>
              <a:defRPr/>
            </a:lvl1pPr>
          </a:lstStyle>
          <a:p>
            <a:endParaRPr lang="en-US" altLang="zh-TW"/>
          </a:p>
        </p:txBody>
      </p:sp>
      <p:sp>
        <p:nvSpPr>
          <p:cNvPr id="6" name="Rectangle 6"/>
          <p:cNvSpPr>
            <a:spLocks noGrp="1" noChangeArrowheads="1"/>
          </p:cNvSpPr>
          <p:nvPr>
            <p:ph type="sldNum" sz="quarter" idx="12"/>
          </p:nvPr>
        </p:nvSpPr>
        <p:spPr>
          <a:ln/>
        </p:spPr>
        <p:txBody>
          <a:bodyPr/>
          <a:lstStyle>
            <a:lvl1pPr>
              <a:defRPr/>
            </a:lvl1pPr>
          </a:lstStyle>
          <a:p>
            <a:fld id="{7C8BEF21-3D8E-49E2-8FE9-D5A02E038BC2}" type="slidenum">
              <a:rPr lang="zh-TW" altLang="en-US"/>
              <a:pPr/>
              <a:t>‹#›</a:t>
            </a:fld>
            <a:endParaRPr lang="en-US" altLang="zh-TW"/>
          </a:p>
        </p:txBody>
      </p:sp>
    </p:spTree>
    <p:extLst>
      <p:ext uri="{BB962C8B-B14F-4D97-AF65-F5344CB8AC3E}">
        <p14:creationId xmlns:p14="http://schemas.microsoft.com/office/powerpoint/2010/main" val="30950772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57200" y="274638"/>
            <a:ext cx="8229600" cy="58515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Rectangle 4"/>
          <p:cNvSpPr>
            <a:spLocks noGrp="1" noChangeArrowheads="1"/>
          </p:cNvSpPr>
          <p:nvPr>
            <p:ph type="dt" sz="half" idx="10"/>
          </p:nvPr>
        </p:nvSpPr>
        <p:spPr>
          <a:ln/>
        </p:spPr>
        <p:txBody>
          <a:bodyPr/>
          <a:lstStyle>
            <a:lvl1pPr>
              <a:defRPr/>
            </a:lvl1pPr>
          </a:lstStyle>
          <a:p>
            <a:endParaRPr lang="en-US" altLang="zh-TW"/>
          </a:p>
        </p:txBody>
      </p:sp>
      <p:sp>
        <p:nvSpPr>
          <p:cNvPr id="4" name="Rectangle 5"/>
          <p:cNvSpPr>
            <a:spLocks noGrp="1" noChangeArrowheads="1"/>
          </p:cNvSpPr>
          <p:nvPr>
            <p:ph type="ftr" sz="quarter" idx="11"/>
          </p:nvPr>
        </p:nvSpPr>
        <p:spPr>
          <a:ln/>
        </p:spPr>
        <p:txBody>
          <a:bodyPr/>
          <a:lstStyle>
            <a:lvl1pPr>
              <a:defRPr/>
            </a:lvl1pPr>
          </a:lstStyle>
          <a:p>
            <a:endParaRPr lang="en-US" altLang="zh-TW"/>
          </a:p>
        </p:txBody>
      </p:sp>
      <p:sp>
        <p:nvSpPr>
          <p:cNvPr id="5" name="Rectangle 6"/>
          <p:cNvSpPr>
            <a:spLocks noGrp="1" noChangeArrowheads="1"/>
          </p:cNvSpPr>
          <p:nvPr>
            <p:ph type="sldNum" sz="quarter" idx="12"/>
          </p:nvPr>
        </p:nvSpPr>
        <p:spPr>
          <a:ln/>
        </p:spPr>
        <p:txBody>
          <a:bodyPr/>
          <a:lstStyle>
            <a:lvl1pPr>
              <a:defRPr/>
            </a:lvl1pPr>
          </a:lstStyle>
          <a:p>
            <a:fld id="{B95760C2-38E4-496F-933D-2305F303D3F1}" type="slidenum">
              <a:rPr lang="zh-TW" altLang="en-US"/>
              <a:pPr/>
              <a:t>‹#›</a:t>
            </a:fld>
            <a:endParaRPr lang="en-US" altLang="zh-TW"/>
          </a:p>
        </p:txBody>
      </p:sp>
    </p:spTree>
    <p:extLst>
      <p:ext uri="{BB962C8B-B14F-4D97-AF65-F5344CB8AC3E}">
        <p14:creationId xmlns:p14="http://schemas.microsoft.com/office/powerpoint/2010/main" val="5797266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endParaRPr lang="en-US" altLang="zh-TW"/>
          </a:p>
        </p:txBody>
      </p:sp>
      <p:sp>
        <p:nvSpPr>
          <p:cNvPr id="5" name="Rectangle 5"/>
          <p:cNvSpPr>
            <a:spLocks noGrp="1" noChangeArrowheads="1"/>
          </p:cNvSpPr>
          <p:nvPr>
            <p:ph type="ftr" sz="quarter" idx="11"/>
          </p:nvPr>
        </p:nvSpPr>
        <p:spPr>
          <a:ln/>
        </p:spPr>
        <p:txBody>
          <a:bodyPr/>
          <a:lstStyle>
            <a:lvl1pPr>
              <a:defRPr/>
            </a:lvl1pPr>
          </a:lstStyle>
          <a:p>
            <a:endParaRPr lang="en-US" altLang="zh-TW"/>
          </a:p>
        </p:txBody>
      </p:sp>
      <p:sp>
        <p:nvSpPr>
          <p:cNvPr id="6" name="Rectangle 6"/>
          <p:cNvSpPr>
            <a:spLocks noGrp="1" noChangeArrowheads="1"/>
          </p:cNvSpPr>
          <p:nvPr>
            <p:ph type="sldNum" sz="quarter" idx="12"/>
          </p:nvPr>
        </p:nvSpPr>
        <p:spPr>
          <a:ln/>
        </p:spPr>
        <p:txBody>
          <a:bodyPr/>
          <a:lstStyle>
            <a:lvl1pPr>
              <a:defRPr/>
            </a:lvl1pPr>
          </a:lstStyle>
          <a:p>
            <a:fld id="{CB714D2E-7875-44F7-AD06-272F94F3FDC0}" type="slidenum">
              <a:rPr lang="zh-TW" altLang="en-US"/>
              <a:pPr/>
              <a:t>‹#›</a:t>
            </a:fld>
            <a:endParaRPr lang="en-US" altLang="zh-TW"/>
          </a:p>
        </p:txBody>
      </p:sp>
    </p:spTree>
    <p:extLst>
      <p:ext uri="{BB962C8B-B14F-4D97-AF65-F5344CB8AC3E}">
        <p14:creationId xmlns:p14="http://schemas.microsoft.com/office/powerpoint/2010/main" val="30705677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endParaRPr lang="en-US" altLang="zh-TW"/>
          </a:p>
        </p:txBody>
      </p:sp>
      <p:sp>
        <p:nvSpPr>
          <p:cNvPr id="5" name="Rectangle 5"/>
          <p:cNvSpPr>
            <a:spLocks noGrp="1" noChangeArrowheads="1"/>
          </p:cNvSpPr>
          <p:nvPr>
            <p:ph type="ftr" sz="quarter" idx="11"/>
          </p:nvPr>
        </p:nvSpPr>
        <p:spPr>
          <a:ln/>
        </p:spPr>
        <p:txBody>
          <a:bodyPr/>
          <a:lstStyle>
            <a:lvl1pPr>
              <a:defRPr/>
            </a:lvl1pPr>
          </a:lstStyle>
          <a:p>
            <a:endParaRPr lang="en-US" altLang="zh-TW"/>
          </a:p>
        </p:txBody>
      </p:sp>
      <p:sp>
        <p:nvSpPr>
          <p:cNvPr id="6" name="Rectangle 6"/>
          <p:cNvSpPr>
            <a:spLocks noGrp="1" noChangeArrowheads="1"/>
          </p:cNvSpPr>
          <p:nvPr>
            <p:ph type="sldNum" sz="quarter" idx="12"/>
          </p:nvPr>
        </p:nvSpPr>
        <p:spPr>
          <a:ln/>
        </p:spPr>
        <p:txBody>
          <a:bodyPr/>
          <a:lstStyle>
            <a:lvl1pPr>
              <a:defRPr/>
            </a:lvl1pPr>
          </a:lstStyle>
          <a:p>
            <a:fld id="{1E5E09B8-D849-4C92-A970-16FA4838A429}" type="slidenum">
              <a:rPr lang="zh-TW" altLang="en-US"/>
              <a:pPr/>
              <a:t>‹#›</a:t>
            </a:fld>
            <a:endParaRPr lang="en-US" altLang="zh-TW"/>
          </a:p>
        </p:txBody>
      </p:sp>
    </p:spTree>
    <p:extLst>
      <p:ext uri="{BB962C8B-B14F-4D97-AF65-F5344CB8AC3E}">
        <p14:creationId xmlns:p14="http://schemas.microsoft.com/office/powerpoint/2010/main" val="1422180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endParaRPr lang="en-US" altLang="zh-TW"/>
          </a:p>
        </p:txBody>
      </p:sp>
      <p:sp>
        <p:nvSpPr>
          <p:cNvPr id="6" name="Rectangle 5"/>
          <p:cNvSpPr>
            <a:spLocks noGrp="1" noChangeArrowheads="1"/>
          </p:cNvSpPr>
          <p:nvPr>
            <p:ph type="ftr" sz="quarter" idx="11"/>
          </p:nvPr>
        </p:nvSpPr>
        <p:spPr>
          <a:ln/>
        </p:spPr>
        <p:txBody>
          <a:bodyPr/>
          <a:lstStyle>
            <a:lvl1pPr>
              <a:defRPr/>
            </a:lvl1pPr>
          </a:lstStyle>
          <a:p>
            <a:endParaRPr lang="en-US" altLang="zh-TW"/>
          </a:p>
        </p:txBody>
      </p:sp>
      <p:sp>
        <p:nvSpPr>
          <p:cNvPr id="7" name="Rectangle 6"/>
          <p:cNvSpPr>
            <a:spLocks noGrp="1" noChangeArrowheads="1"/>
          </p:cNvSpPr>
          <p:nvPr>
            <p:ph type="sldNum" sz="quarter" idx="12"/>
          </p:nvPr>
        </p:nvSpPr>
        <p:spPr>
          <a:ln/>
        </p:spPr>
        <p:txBody>
          <a:bodyPr/>
          <a:lstStyle>
            <a:lvl1pPr>
              <a:defRPr/>
            </a:lvl1pPr>
          </a:lstStyle>
          <a:p>
            <a:fld id="{A99270A9-8D84-49FD-B2CD-C3D2813EE567}" type="slidenum">
              <a:rPr lang="zh-TW" altLang="en-US"/>
              <a:pPr/>
              <a:t>‹#›</a:t>
            </a:fld>
            <a:endParaRPr lang="en-US" altLang="zh-TW"/>
          </a:p>
        </p:txBody>
      </p:sp>
    </p:spTree>
    <p:extLst>
      <p:ext uri="{BB962C8B-B14F-4D97-AF65-F5344CB8AC3E}">
        <p14:creationId xmlns:p14="http://schemas.microsoft.com/office/powerpoint/2010/main" val="20922721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endParaRPr lang="en-US" altLang="zh-TW"/>
          </a:p>
        </p:txBody>
      </p:sp>
      <p:sp>
        <p:nvSpPr>
          <p:cNvPr id="8" name="Rectangle 5"/>
          <p:cNvSpPr>
            <a:spLocks noGrp="1" noChangeArrowheads="1"/>
          </p:cNvSpPr>
          <p:nvPr>
            <p:ph type="ftr" sz="quarter" idx="11"/>
          </p:nvPr>
        </p:nvSpPr>
        <p:spPr>
          <a:ln/>
        </p:spPr>
        <p:txBody>
          <a:bodyPr/>
          <a:lstStyle>
            <a:lvl1pPr>
              <a:defRPr/>
            </a:lvl1pPr>
          </a:lstStyle>
          <a:p>
            <a:endParaRPr lang="en-US" altLang="zh-TW"/>
          </a:p>
        </p:txBody>
      </p:sp>
      <p:sp>
        <p:nvSpPr>
          <p:cNvPr id="9" name="Rectangle 6"/>
          <p:cNvSpPr>
            <a:spLocks noGrp="1" noChangeArrowheads="1"/>
          </p:cNvSpPr>
          <p:nvPr>
            <p:ph type="sldNum" sz="quarter" idx="12"/>
          </p:nvPr>
        </p:nvSpPr>
        <p:spPr>
          <a:ln/>
        </p:spPr>
        <p:txBody>
          <a:bodyPr/>
          <a:lstStyle>
            <a:lvl1pPr>
              <a:defRPr/>
            </a:lvl1pPr>
          </a:lstStyle>
          <a:p>
            <a:fld id="{87497711-EAFB-4E5A-A951-28BB74219651}" type="slidenum">
              <a:rPr lang="zh-TW" altLang="en-US"/>
              <a:pPr/>
              <a:t>‹#›</a:t>
            </a:fld>
            <a:endParaRPr lang="en-US" altLang="zh-TW"/>
          </a:p>
        </p:txBody>
      </p:sp>
    </p:spTree>
    <p:extLst>
      <p:ext uri="{BB962C8B-B14F-4D97-AF65-F5344CB8AC3E}">
        <p14:creationId xmlns:p14="http://schemas.microsoft.com/office/powerpoint/2010/main" val="18673822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endParaRPr lang="en-US" altLang="zh-TW"/>
          </a:p>
        </p:txBody>
      </p:sp>
      <p:sp>
        <p:nvSpPr>
          <p:cNvPr id="4" name="Rectangle 5"/>
          <p:cNvSpPr>
            <a:spLocks noGrp="1" noChangeArrowheads="1"/>
          </p:cNvSpPr>
          <p:nvPr>
            <p:ph type="ftr" sz="quarter" idx="11"/>
          </p:nvPr>
        </p:nvSpPr>
        <p:spPr>
          <a:ln/>
        </p:spPr>
        <p:txBody>
          <a:bodyPr/>
          <a:lstStyle>
            <a:lvl1pPr>
              <a:defRPr/>
            </a:lvl1pPr>
          </a:lstStyle>
          <a:p>
            <a:endParaRPr lang="en-US" altLang="zh-TW"/>
          </a:p>
        </p:txBody>
      </p:sp>
      <p:sp>
        <p:nvSpPr>
          <p:cNvPr id="5" name="Rectangle 6"/>
          <p:cNvSpPr>
            <a:spLocks noGrp="1" noChangeArrowheads="1"/>
          </p:cNvSpPr>
          <p:nvPr>
            <p:ph type="sldNum" sz="quarter" idx="12"/>
          </p:nvPr>
        </p:nvSpPr>
        <p:spPr>
          <a:ln/>
        </p:spPr>
        <p:txBody>
          <a:bodyPr/>
          <a:lstStyle>
            <a:lvl1pPr>
              <a:defRPr/>
            </a:lvl1pPr>
          </a:lstStyle>
          <a:p>
            <a:fld id="{7BB9F96C-5FBF-454D-AED9-6FBC07E26176}" type="slidenum">
              <a:rPr lang="zh-TW" altLang="en-US"/>
              <a:pPr/>
              <a:t>‹#›</a:t>
            </a:fld>
            <a:endParaRPr lang="en-US" altLang="zh-TW"/>
          </a:p>
        </p:txBody>
      </p:sp>
    </p:spTree>
    <p:extLst>
      <p:ext uri="{BB962C8B-B14F-4D97-AF65-F5344CB8AC3E}">
        <p14:creationId xmlns:p14="http://schemas.microsoft.com/office/powerpoint/2010/main" val="8149935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endParaRPr lang="en-US" altLang="zh-TW"/>
          </a:p>
        </p:txBody>
      </p:sp>
      <p:sp>
        <p:nvSpPr>
          <p:cNvPr id="3" name="Rectangle 5"/>
          <p:cNvSpPr>
            <a:spLocks noGrp="1" noChangeArrowheads="1"/>
          </p:cNvSpPr>
          <p:nvPr>
            <p:ph type="ftr" sz="quarter" idx="11"/>
          </p:nvPr>
        </p:nvSpPr>
        <p:spPr>
          <a:ln/>
        </p:spPr>
        <p:txBody>
          <a:bodyPr/>
          <a:lstStyle>
            <a:lvl1pPr>
              <a:defRPr/>
            </a:lvl1pPr>
          </a:lstStyle>
          <a:p>
            <a:endParaRPr lang="en-US" altLang="zh-TW"/>
          </a:p>
        </p:txBody>
      </p:sp>
      <p:sp>
        <p:nvSpPr>
          <p:cNvPr id="4" name="Rectangle 6"/>
          <p:cNvSpPr>
            <a:spLocks noGrp="1" noChangeArrowheads="1"/>
          </p:cNvSpPr>
          <p:nvPr>
            <p:ph type="sldNum" sz="quarter" idx="12"/>
          </p:nvPr>
        </p:nvSpPr>
        <p:spPr>
          <a:ln/>
        </p:spPr>
        <p:txBody>
          <a:bodyPr/>
          <a:lstStyle>
            <a:lvl1pPr>
              <a:defRPr/>
            </a:lvl1pPr>
          </a:lstStyle>
          <a:p>
            <a:fld id="{7D836DE4-103E-47E4-9B1A-63D8DBEAA21D}" type="slidenum">
              <a:rPr lang="zh-TW" altLang="en-US"/>
              <a:pPr/>
              <a:t>‹#›</a:t>
            </a:fld>
            <a:endParaRPr lang="en-US" altLang="zh-TW"/>
          </a:p>
        </p:txBody>
      </p:sp>
    </p:spTree>
    <p:extLst>
      <p:ext uri="{BB962C8B-B14F-4D97-AF65-F5344CB8AC3E}">
        <p14:creationId xmlns:p14="http://schemas.microsoft.com/office/powerpoint/2010/main" val="29051564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US" altLang="zh-TW"/>
          </a:p>
        </p:txBody>
      </p:sp>
      <p:sp>
        <p:nvSpPr>
          <p:cNvPr id="6" name="Rectangle 5"/>
          <p:cNvSpPr>
            <a:spLocks noGrp="1" noChangeArrowheads="1"/>
          </p:cNvSpPr>
          <p:nvPr>
            <p:ph type="ftr" sz="quarter" idx="11"/>
          </p:nvPr>
        </p:nvSpPr>
        <p:spPr>
          <a:ln/>
        </p:spPr>
        <p:txBody>
          <a:bodyPr/>
          <a:lstStyle>
            <a:lvl1pPr>
              <a:defRPr/>
            </a:lvl1pPr>
          </a:lstStyle>
          <a:p>
            <a:endParaRPr lang="en-US" altLang="zh-TW"/>
          </a:p>
        </p:txBody>
      </p:sp>
      <p:sp>
        <p:nvSpPr>
          <p:cNvPr id="7" name="Rectangle 6"/>
          <p:cNvSpPr>
            <a:spLocks noGrp="1" noChangeArrowheads="1"/>
          </p:cNvSpPr>
          <p:nvPr>
            <p:ph type="sldNum" sz="quarter" idx="12"/>
          </p:nvPr>
        </p:nvSpPr>
        <p:spPr>
          <a:ln/>
        </p:spPr>
        <p:txBody>
          <a:bodyPr/>
          <a:lstStyle>
            <a:lvl1pPr>
              <a:defRPr/>
            </a:lvl1pPr>
          </a:lstStyle>
          <a:p>
            <a:fld id="{73B7166F-8A7E-4E15-882C-A9C18C7F8E93}" type="slidenum">
              <a:rPr lang="zh-TW" altLang="en-US"/>
              <a:pPr/>
              <a:t>‹#›</a:t>
            </a:fld>
            <a:endParaRPr lang="en-US" altLang="zh-TW"/>
          </a:p>
        </p:txBody>
      </p:sp>
    </p:spTree>
    <p:extLst>
      <p:ext uri="{BB962C8B-B14F-4D97-AF65-F5344CB8AC3E}">
        <p14:creationId xmlns:p14="http://schemas.microsoft.com/office/powerpoint/2010/main" val="37632689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endParaRPr lang="en-US" altLang="zh-TW"/>
          </a:p>
        </p:txBody>
      </p:sp>
      <p:sp>
        <p:nvSpPr>
          <p:cNvPr id="6" name="Rectangle 5"/>
          <p:cNvSpPr>
            <a:spLocks noGrp="1" noChangeArrowheads="1"/>
          </p:cNvSpPr>
          <p:nvPr>
            <p:ph type="ftr" sz="quarter" idx="11"/>
          </p:nvPr>
        </p:nvSpPr>
        <p:spPr>
          <a:ln/>
        </p:spPr>
        <p:txBody>
          <a:bodyPr/>
          <a:lstStyle>
            <a:lvl1pPr>
              <a:defRPr/>
            </a:lvl1pPr>
          </a:lstStyle>
          <a:p>
            <a:endParaRPr lang="en-US" altLang="zh-TW"/>
          </a:p>
        </p:txBody>
      </p:sp>
      <p:sp>
        <p:nvSpPr>
          <p:cNvPr id="7" name="Rectangle 6"/>
          <p:cNvSpPr>
            <a:spLocks noGrp="1" noChangeArrowheads="1"/>
          </p:cNvSpPr>
          <p:nvPr>
            <p:ph type="sldNum" sz="quarter" idx="12"/>
          </p:nvPr>
        </p:nvSpPr>
        <p:spPr>
          <a:ln/>
        </p:spPr>
        <p:txBody>
          <a:bodyPr/>
          <a:lstStyle>
            <a:lvl1pPr>
              <a:defRPr/>
            </a:lvl1pPr>
          </a:lstStyle>
          <a:p>
            <a:fld id="{A6641FC1-14D6-4CDA-B301-C72ECEE19E85}" type="slidenum">
              <a:rPr lang="zh-TW" altLang="en-US"/>
              <a:pPr/>
              <a:t>‹#›</a:t>
            </a:fld>
            <a:endParaRPr lang="en-US" altLang="zh-TW"/>
          </a:p>
        </p:txBody>
      </p:sp>
    </p:spTree>
    <p:extLst>
      <p:ext uri="{BB962C8B-B14F-4D97-AF65-F5344CB8AC3E}">
        <p14:creationId xmlns:p14="http://schemas.microsoft.com/office/powerpoint/2010/main" val="18928832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ltLang="zh-TW"/>
              <a:t>Click to edit Master title style</a:t>
            </a:r>
          </a:p>
        </p:txBody>
      </p:sp>
      <p:sp>
        <p:nvSpPr>
          <p:cNvPr id="1027" name="Rectangle 3"/>
          <p:cNvSpPr>
            <a:spLocks noGrp="1" noChangeArrowheads="1"/>
          </p:cNvSpPr>
          <p:nvPr>
            <p:ph type="body" idx="1"/>
          </p:nvPr>
        </p:nvSpPr>
        <p:spPr bwMode="auto">
          <a:xfrm>
            <a:off x="457200" y="1600200"/>
            <a:ext cx="8229600" cy="452596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400">
                <a:ea typeface="PMingLiU" pitchFamily="18" charset="-120"/>
              </a:defRPr>
            </a:lvl1pPr>
          </a:lstStyle>
          <a:p>
            <a:endParaRPr lang="en-US" altLang="zh-TW"/>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ea typeface="PMingLiU" pitchFamily="18" charset="-120"/>
              </a:defRPr>
            </a:lvl1pPr>
          </a:lstStyle>
          <a:p>
            <a:endParaRPr lang="en-US" altLang="zh-TW"/>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400">
                <a:ea typeface="PMingLiU" pitchFamily="18" charset="-120"/>
              </a:defRPr>
            </a:lvl1pPr>
          </a:lstStyle>
          <a:p>
            <a:fld id="{533C024B-1461-4457-9A28-300117C30C91}" type="slidenum">
              <a:rPr lang="zh-TW" altLang="en-US"/>
              <a:pPr/>
              <a:t>‹#›</a:t>
            </a:fld>
            <a:endParaRPr lang="en-US" altLang="zh-TW"/>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hdr="0" ftr="0" dt="0"/>
  <p:txStyles>
    <p:titleStyle>
      <a:lvl1pPr algn="ctr" rtl="0" eaLnBrk="0" fontAlgn="base" hangingPunct="0">
        <a:spcBef>
          <a:spcPct val="0"/>
        </a:spcBef>
        <a:spcAft>
          <a:spcPct val="0"/>
        </a:spcAft>
        <a:defRPr sz="4400">
          <a:solidFill>
            <a:schemeClr val="tx2"/>
          </a:solidFill>
          <a:latin typeface="+mj-lt"/>
          <a:ea typeface="ＭＳ Ｐゴシック" charset="0"/>
          <a:cs typeface="+mj-cs"/>
        </a:defRPr>
      </a:lvl1pPr>
      <a:lvl2pPr algn="ctr" rtl="0" eaLnBrk="0" fontAlgn="base" hangingPunct="0">
        <a:spcBef>
          <a:spcPct val="0"/>
        </a:spcBef>
        <a:spcAft>
          <a:spcPct val="0"/>
        </a:spcAft>
        <a:defRPr sz="4400">
          <a:solidFill>
            <a:schemeClr val="tx2"/>
          </a:solidFill>
          <a:latin typeface="Arial" charset="0"/>
          <a:ea typeface="ＭＳ Ｐゴシック" charset="0"/>
        </a:defRPr>
      </a:lvl2pPr>
      <a:lvl3pPr algn="ctr" rtl="0" eaLnBrk="0" fontAlgn="base" hangingPunct="0">
        <a:spcBef>
          <a:spcPct val="0"/>
        </a:spcBef>
        <a:spcAft>
          <a:spcPct val="0"/>
        </a:spcAft>
        <a:defRPr sz="4400">
          <a:solidFill>
            <a:schemeClr val="tx2"/>
          </a:solidFill>
          <a:latin typeface="Arial" charset="0"/>
          <a:ea typeface="ＭＳ Ｐゴシック" charset="0"/>
        </a:defRPr>
      </a:lvl3pPr>
      <a:lvl4pPr algn="ctr" rtl="0" eaLnBrk="0" fontAlgn="base" hangingPunct="0">
        <a:spcBef>
          <a:spcPct val="0"/>
        </a:spcBef>
        <a:spcAft>
          <a:spcPct val="0"/>
        </a:spcAft>
        <a:defRPr sz="4400">
          <a:solidFill>
            <a:schemeClr val="tx2"/>
          </a:solidFill>
          <a:latin typeface="Arial" charset="0"/>
          <a:ea typeface="ＭＳ Ｐゴシック" charset="0"/>
        </a:defRPr>
      </a:lvl4pPr>
      <a:lvl5pPr algn="ctr" rtl="0" eaLnBrk="0" fontAlgn="base" hangingPunct="0">
        <a:spcBef>
          <a:spcPct val="0"/>
        </a:spcBef>
        <a:spcAft>
          <a:spcPct val="0"/>
        </a:spcAft>
        <a:defRPr sz="4400">
          <a:solidFill>
            <a:schemeClr val="tx2"/>
          </a:solidFill>
          <a:latin typeface="Arial" charset="0"/>
          <a:ea typeface="ＭＳ Ｐゴシック"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charset="0"/>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2.emf"/></Relationships>
</file>

<file path=ppt/slides/_rels/slide1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hyperlink" Target="http://ubiquity.acm.org/article.cfm?id=2043156" TargetMode="Externa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050" name="Text Box 8"/>
          <p:cNvSpPr txBox="1">
            <a:spLocks noChangeArrowheads="1"/>
          </p:cNvSpPr>
          <p:nvPr/>
        </p:nvSpPr>
        <p:spPr bwMode="auto">
          <a:xfrm>
            <a:off x="712398" y="2362044"/>
            <a:ext cx="7719204" cy="120032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a:defRPr sz="3200">
                <a:solidFill>
                  <a:schemeClr val="tx1"/>
                </a:solidFill>
                <a:latin typeface="Arial" charset="0"/>
                <a:ea typeface="ＭＳ Ｐゴシック" charset="0"/>
              </a:defRPr>
            </a:lvl1pPr>
            <a:lvl2pPr>
              <a:defRPr sz="2800">
                <a:solidFill>
                  <a:schemeClr val="tx1"/>
                </a:solidFill>
                <a:latin typeface="Arial" charset="0"/>
                <a:ea typeface="ＭＳ Ｐゴシック" charset="0"/>
              </a:defRPr>
            </a:lvl2pPr>
            <a:lvl3pPr>
              <a:defRPr sz="2400">
                <a:solidFill>
                  <a:schemeClr val="tx1"/>
                </a:solidFill>
                <a:latin typeface="Arial" charset="0"/>
                <a:ea typeface="ＭＳ Ｐゴシック" charset="0"/>
              </a:defRPr>
            </a:lvl3pPr>
            <a:lvl4pPr>
              <a:defRPr sz="2000">
                <a:solidFill>
                  <a:schemeClr val="tx1"/>
                </a:solidFill>
                <a:latin typeface="Arial" charset="0"/>
                <a:ea typeface="ＭＳ Ｐゴシック" charset="0"/>
              </a:defRPr>
            </a:lvl4pPr>
            <a:lvl5pPr>
              <a:defRPr sz="2000">
                <a:solidFill>
                  <a:schemeClr val="tx1"/>
                </a:solidFill>
                <a:latin typeface="Arial" charset="0"/>
                <a:ea typeface="ＭＳ Ｐゴシック" charset="0"/>
              </a:defRPr>
            </a:lvl5pPr>
            <a:lvl6pPr eaLnBrk="0" hangingPunct="0">
              <a:defRPr sz="2000">
                <a:solidFill>
                  <a:schemeClr val="tx1"/>
                </a:solidFill>
                <a:latin typeface="Arial" charset="0"/>
                <a:ea typeface="ＭＳ Ｐゴシック" charset="0"/>
              </a:defRPr>
            </a:lvl6pPr>
            <a:lvl7pPr eaLnBrk="0" hangingPunct="0">
              <a:defRPr sz="2000">
                <a:solidFill>
                  <a:schemeClr val="tx1"/>
                </a:solidFill>
                <a:latin typeface="Arial" charset="0"/>
                <a:ea typeface="ＭＳ Ｐゴシック" charset="0"/>
              </a:defRPr>
            </a:lvl7pPr>
            <a:lvl8pPr eaLnBrk="0" hangingPunct="0">
              <a:defRPr sz="2000">
                <a:solidFill>
                  <a:schemeClr val="tx1"/>
                </a:solidFill>
                <a:latin typeface="Arial" charset="0"/>
                <a:ea typeface="ＭＳ Ｐゴシック" charset="0"/>
              </a:defRPr>
            </a:lvl8pPr>
            <a:lvl9pPr eaLnBrk="0" hangingPunct="0">
              <a:defRPr sz="2000">
                <a:solidFill>
                  <a:schemeClr val="tx1"/>
                </a:solidFill>
                <a:latin typeface="Arial" charset="0"/>
                <a:ea typeface="ＭＳ Ｐゴシック" charset="0"/>
              </a:defRPr>
            </a:lvl9pPr>
          </a:lstStyle>
          <a:p>
            <a:pPr algn="ctr">
              <a:spcBef>
                <a:spcPct val="50000"/>
              </a:spcBef>
              <a:defRPr/>
            </a:pPr>
            <a:r>
              <a:rPr lang="en-US" altLang="zh-TW" sz="3600" dirty="0" smtClean="0">
                <a:solidFill>
                  <a:srgbClr val="4D4D4D"/>
                </a:solidFill>
                <a:latin typeface="Georgia" charset="0"/>
                <a:ea typeface="新細明體" charset="0"/>
                <a:cs typeface="新細明體" charset="0"/>
              </a:rPr>
              <a:t>Fast Facial Expression Recognition Using Multiple Pyramid Strategy</a:t>
            </a:r>
          </a:p>
        </p:txBody>
      </p:sp>
      <p:sp>
        <p:nvSpPr>
          <p:cNvPr id="2051" name="Text Box 9"/>
          <p:cNvSpPr txBox="1">
            <a:spLocks noChangeArrowheads="1"/>
          </p:cNvSpPr>
          <p:nvPr/>
        </p:nvSpPr>
        <p:spPr bwMode="auto">
          <a:xfrm>
            <a:off x="152400" y="3679078"/>
            <a:ext cx="8839200" cy="93871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3200">
                <a:solidFill>
                  <a:schemeClr val="tx1"/>
                </a:solidFill>
                <a:latin typeface="Arial" charset="0"/>
                <a:ea typeface="ＭＳ Ｐゴシック" charset="0"/>
              </a:defRPr>
            </a:lvl1pPr>
            <a:lvl2pPr>
              <a:defRPr sz="2800">
                <a:solidFill>
                  <a:schemeClr val="tx1"/>
                </a:solidFill>
                <a:latin typeface="Arial" charset="0"/>
                <a:ea typeface="ＭＳ Ｐゴシック" charset="0"/>
              </a:defRPr>
            </a:lvl2pPr>
            <a:lvl3pPr>
              <a:defRPr sz="2400">
                <a:solidFill>
                  <a:schemeClr val="tx1"/>
                </a:solidFill>
                <a:latin typeface="Arial" charset="0"/>
                <a:ea typeface="ＭＳ Ｐゴシック" charset="0"/>
              </a:defRPr>
            </a:lvl3pPr>
            <a:lvl4pPr>
              <a:defRPr sz="2000">
                <a:solidFill>
                  <a:schemeClr val="tx1"/>
                </a:solidFill>
                <a:latin typeface="Arial" charset="0"/>
                <a:ea typeface="ＭＳ Ｐゴシック" charset="0"/>
              </a:defRPr>
            </a:lvl4pPr>
            <a:lvl5pPr>
              <a:defRPr sz="2000">
                <a:solidFill>
                  <a:schemeClr val="tx1"/>
                </a:solidFill>
                <a:latin typeface="Arial" charset="0"/>
                <a:ea typeface="ＭＳ Ｐゴシック" charset="0"/>
              </a:defRPr>
            </a:lvl5pPr>
            <a:lvl6pPr eaLnBrk="0" hangingPunct="0">
              <a:defRPr sz="2000">
                <a:solidFill>
                  <a:schemeClr val="tx1"/>
                </a:solidFill>
                <a:latin typeface="Arial" charset="0"/>
                <a:ea typeface="ＭＳ Ｐゴシック" charset="0"/>
              </a:defRPr>
            </a:lvl6pPr>
            <a:lvl7pPr eaLnBrk="0" hangingPunct="0">
              <a:defRPr sz="2000">
                <a:solidFill>
                  <a:schemeClr val="tx1"/>
                </a:solidFill>
                <a:latin typeface="Arial" charset="0"/>
                <a:ea typeface="ＭＳ Ｐゴシック" charset="0"/>
              </a:defRPr>
            </a:lvl7pPr>
            <a:lvl8pPr eaLnBrk="0" hangingPunct="0">
              <a:defRPr sz="2000">
                <a:solidFill>
                  <a:schemeClr val="tx1"/>
                </a:solidFill>
                <a:latin typeface="Arial" charset="0"/>
                <a:ea typeface="ＭＳ Ｐゴシック" charset="0"/>
              </a:defRPr>
            </a:lvl8pPr>
            <a:lvl9pPr eaLnBrk="0" hangingPunct="0">
              <a:defRPr sz="2000">
                <a:solidFill>
                  <a:schemeClr val="tx1"/>
                </a:solidFill>
                <a:latin typeface="Arial" charset="0"/>
                <a:ea typeface="ＭＳ Ｐゴシック" charset="0"/>
              </a:defRPr>
            </a:lvl9pPr>
          </a:lstStyle>
          <a:p>
            <a:pPr algn="ctr">
              <a:spcBef>
                <a:spcPct val="50000"/>
              </a:spcBef>
              <a:defRPr/>
            </a:pPr>
            <a:r>
              <a:rPr lang="en-US" altLang="zh-CN" sz="2200" dirty="0" smtClean="0">
                <a:solidFill>
                  <a:srgbClr val="4D4D4D"/>
                </a:solidFill>
                <a:latin typeface="Georgia" charset="0"/>
                <a:ea typeface="新細明體" charset="0"/>
                <a:cs typeface="新細明體" charset="0"/>
              </a:rPr>
              <a:t>Chengjun Yuan</a:t>
            </a:r>
          </a:p>
          <a:p>
            <a:pPr algn="ctr">
              <a:spcBef>
                <a:spcPct val="50000"/>
              </a:spcBef>
              <a:defRPr/>
            </a:pPr>
            <a:r>
              <a:rPr lang="en-US" altLang="zh-TW" sz="2200" dirty="0" smtClean="0">
                <a:solidFill>
                  <a:srgbClr val="4D4D4D"/>
                </a:solidFill>
                <a:latin typeface="Georgia" charset="0"/>
                <a:ea typeface="新細明體" charset="0"/>
                <a:cs typeface="新細明體" charset="0"/>
              </a:rPr>
              <a:t>      </a:t>
            </a:r>
            <a:r>
              <a:rPr lang="en-US" altLang="zh-TW" sz="2200" dirty="0" err="1" smtClean="0">
                <a:solidFill>
                  <a:srgbClr val="4D4D4D"/>
                </a:solidFill>
                <a:latin typeface="Georgia" charset="0"/>
                <a:ea typeface="新細明體" charset="0"/>
                <a:cs typeface="新細明體" charset="0"/>
              </a:rPr>
              <a:t>Yijun</a:t>
            </a:r>
            <a:r>
              <a:rPr lang="en-US" altLang="zh-TW" sz="2200" dirty="0" smtClean="0">
                <a:solidFill>
                  <a:srgbClr val="4D4D4D"/>
                </a:solidFill>
                <a:latin typeface="Georgia" charset="0"/>
                <a:ea typeface="新細明體" charset="0"/>
                <a:cs typeface="新細明體" charset="0"/>
              </a:rPr>
              <a:t> He	</a:t>
            </a:r>
          </a:p>
        </p:txBody>
      </p:sp>
      <p:sp>
        <p:nvSpPr>
          <p:cNvPr id="2052" name="Text Box 9"/>
          <p:cNvSpPr txBox="1">
            <a:spLocks noChangeArrowheads="1"/>
          </p:cNvSpPr>
          <p:nvPr/>
        </p:nvSpPr>
        <p:spPr bwMode="auto">
          <a:xfrm>
            <a:off x="152400" y="4851206"/>
            <a:ext cx="8839200" cy="42703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a:defRPr sz="3200">
                <a:solidFill>
                  <a:schemeClr val="tx1"/>
                </a:solidFill>
                <a:latin typeface="Arial" charset="0"/>
                <a:ea typeface="ＭＳ Ｐゴシック" charset="0"/>
              </a:defRPr>
            </a:lvl1pPr>
            <a:lvl2pPr>
              <a:defRPr sz="2800">
                <a:solidFill>
                  <a:schemeClr val="tx1"/>
                </a:solidFill>
                <a:latin typeface="Arial" charset="0"/>
                <a:ea typeface="ＭＳ Ｐゴシック" charset="0"/>
              </a:defRPr>
            </a:lvl2pPr>
            <a:lvl3pPr>
              <a:defRPr sz="2400">
                <a:solidFill>
                  <a:schemeClr val="tx1"/>
                </a:solidFill>
                <a:latin typeface="Arial" charset="0"/>
                <a:ea typeface="ＭＳ Ｐゴシック" charset="0"/>
              </a:defRPr>
            </a:lvl3pPr>
            <a:lvl4pPr>
              <a:defRPr sz="2000">
                <a:solidFill>
                  <a:schemeClr val="tx1"/>
                </a:solidFill>
                <a:latin typeface="Arial" charset="0"/>
                <a:ea typeface="ＭＳ Ｐゴシック" charset="0"/>
              </a:defRPr>
            </a:lvl4pPr>
            <a:lvl5pPr>
              <a:defRPr sz="2000">
                <a:solidFill>
                  <a:schemeClr val="tx1"/>
                </a:solidFill>
                <a:latin typeface="Arial" charset="0"/>
                <a:ea typeface="ＭＳ Ｐゴシック" charset="0"/>
              </a:defRPr>
            </a:lvl5pPr>
            <a:lvl6pPr eaLnBrk="0" hangingPunct="0">
              <a:defRPr sz="2000">
                <a:solidFill>
                  <a:schemeClr val="tx1"/>
                </a:solidFill>
                <a:latin typeface="Arial" charset="0"/>
                <a:ea typeface="ＭＳ Ｐゴシック" charset="0"/>
              </a:defRPr>
            </a:lvl6pPr>
            <a:lvl7pPr eaLnBrk="0" hangingPunct="0">
              <a:defRPr sz="2000">
                <a:solidFill>
                  <a:schemeClr val="tx1"/>
                </a:solidFill>
                <a:latin typeface="Arial" charset="0"/>
                <a:ea typeface="ＭＳ Ｐゴシック" charset="0"/>
              </a:defRPr>
            </a:lvl7pPr>
            <a:lvl8pPr eaLnBrk="0" hangingPunct="0">
              <a:defRPr sz="2000">
                <a:solidFill>
                  <a:schemeClr val="tx1"/>
                </a:solidFill>
                <a:latin typeface="Arial" charset="0"/>
                <a:ea typeface="ＭＳ Ｐゴシック" charset="0"/>
              </a:defRPr>
            </a:lvl8pPr>
            <a:lvl9pPr eaLnBrk="0" hangingPunct="0">
              <a:defRPr sz="2000">
                <a:solidFill>
                  <a:schemeClr val="tx1"/>
                </a:solidFill>
                <a:latin typeface="Arial" charset="0"/>
                <a:ea typeface="ＭＳ Ｐゴシック" charset="0"/>
              </a:defRPr>
            </a:lvl9pPr>
          </a:lstStyle>
          <a:p>
            <a:pPr algn="ctr">
              <a:spcBef>
                <a:spcPct val="50000"/>
              </a:spcBef>
              <a:defRPr/>
            </a:pPr>
            <a:r>
              <a:rPr lang="en-US" altLang="zh-TW" sz="2200" dirty="0" smtClean="0">
                <a:solidFill>
                  <a:srgbClr val="4D4D4D"/>
                </a:solidFill>
                <a:latin typeface="Georgia" charset="0"/>
                <a:ea typeface="新細明體" charset="0"/>
                <a:cs typeface="新細明體" charset="0"/>
              </a:rPr>
              <a:t>Dec. 3 2015</a:t>
            </a:r>
          </a:p>
        </p:txBody>
      </p:sp>
      <p:sp>
        <p:nvSpPr>
          <p:cNvPr id="2" name="Slide Number Placeholder 1"/>
          <p:cNvSpPr>
            <a:spLocks noGrp="1"/>
          </p:cNvSpPr>
          <p:nvPr>
            <p:ph type="sldNum" sz="quarter" idx="12"/>
          </p:nvPr>
        </p:nvSpPr>
        <p:spPr/>
        <p:txBody>
          <a:bodyPr/>
          <a:lstStyle/>
          <a:p>
            <a:fld id="{490BA4C9-2F9F-4941-AE8E-AC62D4D21837}" type="slidenum">
              <a:rPr lang="zh-TW" altLang="en-US" smtClean="0"/>
              <a:pPr/>
              <a:t>1</a:t>
            </a:fld>
            <a:endParaRPr lang="en-US" altLang="zh-TW"/>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B95760C2-38E4-496F-933D-2305F303D3F1}" type="slidenum">
              <a:rPr lang="zh-TW" altLang="en-US" smtClean="0"/>
              <a:pPr/>
              <a:t>10</a:t>
            </a:fld>
            <a:endParaRPr lang="en-US" altLang="zh-TW"/>
          </a:p>
        </p:txBody>
      </p:sp>
      <p:sp>
        <p:nvSpPr>
          <p:cNvPr id="4" name="Rectangle 19"/>
          <p:cNvSpPr>
            <a:spLocks noChangeArrowheads="1"/>
          </p:cNvSpPr>
          <p:nvPr/>
        </p:nvSpPr>
        <p:spPr bwMode="auto">
          <a:xfrm>
            <a:off x="373063" y="152400"/>
            <a:ext cx="6853237"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lnSpc>
                <a:spcPct val="150000"/>
              </a:lnSpc>
              <a:defRPr/>
            </a:pPr>
            <a:r>
              <a:rPr lang="en-US" altLang="zh-TW" sz="3600" dirty="0" smtClean="0">
                <a:solidFill>
                  <a:srgbClr val="4D4D4D"/>
                </a:solidFill>
                <a:latin typeface="Georgia" pitchFamily="18" charset="0"/>
                <a:ea typeface="PMingLiU" pitchFamily="18" charset="-120"/>
              </a:rPr>
              <a:t>Experimental Results</a:t>
            </a:r>
            <a:endParaRPr lang="en-US" altLang="zh-TW" sz="3600" dirty="0">
              <a:solidFill>
                <a:srgbClr val="4D4D4D"/>
              </a:solidFill>
              <a:latin typeface="Georgia" pitchFamily="18" charset="0"/>
              <a:ea typeface="PMingLiU" pitchFamily="18" charset="-120"/>
            </a:endParaRPr>
          </a:p>
        </p:txBody>
      </p:sp>
      <p:pic>
        <p:nvPicPr>
          <p:cNvPr id="9" name="Picture 8"/>
          <p:cNvPicPr>
            <a:picLocks noChangeAspect="1"/>
          </p:cNvPicPr>
          <p:nvPr/>
        </p:nvPicPr>
        <p:blipFill>
          <a:blip r:embed="rId3"/>
          <a:stretch>
            <a:fillRect/>
          </a:stretch>
        </p:blipFill>
        <p:spPr>
          <a:xfrm>
            <a:off x="3118554" y="1561144"/>
            <a:ext cx="5873046" cy="2248856"/>
          </a:xfrm>
          <a:prstGeom prst="rect">
            <a:avLst/>
          </a:prstGeom>
        </p:spPr>
      </p:pic>
      <p:sp>
        <p:nvSpPr>
          <p:cNvPr id="12" name="Rectangle 11"/>
          <p:cNvSpPr/>
          <p:nvPr/>
        </p:nvSpPr>
        <p:spPr>
          <a:xfrm>
            <a:off x="220662" y="2057400"/>
            <a:ext cx="2897892" cy="954107"/>
          </a:xfrm>
          <a:prstGeom prst="rect">
            <a:avLst/>
          </a:prstGeom>
        </p:spPr>
        <p:txBody>
          <a:bodyPr wrap="square">
            <a:spAutoFit/>
          </a:bodyPr>
          <a:lstStyle/>
          <a:p>
            <a:r>
              <a:rPr lang="en-US" sz="2800" kern="50" spc="25" dirty="0" smtClean="0">
                <a:latin typeface="Century Gothic" panose="020B0502020202020204" pitchFamily="34" charset="0"/>
                <a:ea typeface="Times New Roman" panose="02020603050405020304" pitchFamily="18" charset="0"/>
              </a:rPr>
              <a:t>Optimal </a:t>
            </a:r>
            <a:r>
              <a:rPr lang="en-US" sz="2800" b="1" kern="50" spc="25" dirty="0" smtClean="0">
                <a:latin typeface="Century Gothic" panose="020B0502020202020204" pitchFamily="34" charset="0"/>
                <a:ea typeface="Times New Roman" panose="02020603050405020304" pitchFamily="18" charset="0"/>
              </a:rPr>
              <a:t>Two</a:t>
            </a:r>
            <a:r>
              <a:rPr lang="en-US" sz="2800" kern="50" spc="25" dirty="0" smtClean="0">
                <a:latin typeface="Century Gothic" panose="020B0502020202020204" pitchFamily="34" charset="0"/>
                <a:ea typeface="Times New Roman" panose="02020603050405020304" pitchFamily="18" charset="0"/>
              </a:rPr>
              <a:t> </a:t>
            </a:r>
          </a:p>
          <a:p>
            <a:r>
              <a:rPr lang="en-US" sz="2800" kern="50" spc="25" dirty="0" smtClean="0">
                <a:latin typeface="Century Gothic" panose="020B0502020202020204" pitchFamily="34" charset="0"/>
                <a:ea typeface="Times New Roman" panose="02020603050405020304" pitchFamily="18" charset="0"/>
              </a:rPr>
              <a:t>Levels Strategy</a:t>
            </a:r>
          </a:p>
        </p:txBody>
      </p:sp>
      <p:grpSp>
        <p:nvGrpSpPr>
          <p:cNvPr id="16" name="Group 15"/>
          <p:cNvGrpSpPr/>
          <p:nvPr/>
        </p:nvGrpSpPr>
        <p:grpSpPr>
          <a:xfrm>
            <a:off x="2915354" y="4038600"/>
            <a:ext cx="7143046" cy="2280409"/>
            <a:chOff x="1543754" y="4577591"/>
            <a:chExt cx="7143046" cy="2280409"/>
          </a:xfrm>
        </p:grpSpPr>
        <p:pic>
          <p:nvPicPr>
            <p:cNvPr id="11" name="Picture 10"/>
            <p:cNvPicPr>
              <a:picLocks noChangeAspect="1"/>
            </p:cNvPicPr>
            <p:nvPr/>
          </p:nvPicPr>
          <p:blipFill>
            <a:blip r:embed="rId4"/>
            <a:stretch>
              <a:fillRect/>
            </a:stretch>
          </p:blipFill>
          <p:spPr>
            <a:xfrm>
              <a:off x="1797695" y="4821868"/>
              <a:ext cx="6889105" cy="2036132"/>
            </a:xfrm>
            <a:prstGeom prst="rect">
              <a:avLst/>
            </a:prstGeom>
          </p:spPr>
        </p:pic>
        <p:sp>
          <p:nvSpPr>
            <p:cNvPr id="13" name="TextBox 12"/>
            <p:cNvSpPr txBox="1"/>
            <p:nvPr/>
          </p:nvSpPr>
          <p:spPr>
            <a:xfrm>
              <a:off x="3810000" y="4577591"/>
              <a:ext cx="2057400" cy="400110"/>
            </a:xfrm>
            <a:prstGeom prst="rect">
              <a:avLst/>
            </a:prstGeom>
            <a:noFill/>
          </p:spPr>
          <p:txBody>
            <a:bodyPr wrap="square" rtlCol="0">
              <a:spAutoFit/>
            </a:bodyPr>
            <a:lstStyle/>
            <a:p>
              <a:pPr algn="ctr"/>
              <a:r>
                <a:rPr lang="en-US" sz="2000" dirty="0" smtClean="0">
                  <a:solidFill>
                    <a:srgbClr val="FF0000"/>
                  </a:solidFill>
                  <a:latin typeface="Century Gothic" panose="020B0502020202020204" pitchFamily="34" charset="0"/>
                </a:rPr>
                <a:t>1</a:t>
              </a:r>
              <a:r>
                <a:rPr lang="en-US" sz="2000" baseline="30000" dirty="0" smtClean="0">
                  <a:solidFill>
                    <a:srgbClr val="FF0000"/>
                  </a:solidFill>
                  <a:latin typeface="Century Gothic" panose="020B0502020202020204" pitchFamily="34" charset="0"/>
                </a:rPr>
                <a:t>st</a:t>
              </a:r>
              <a:r>
                <a:rPr lang="en-US" sz="2000" dirty="0" smtClean="0">
                  <a:solidFill>
                    <a:srgbClr val="FF0000"/>
                  </a:solidFill>
                  <a:latin typeface="Century Gothic" panose="020B0502020202020204" pitchFamily="34" charset="0"/>
                </a:rPr>
                <a:t> Level</a:t>
              </a:r>
              <a:endParaRPr lang="en-US" sz="2000" dirty="0">
                <a:solidFill>
                  <a:srgbClr val="FF0000"/>
                </a:solidFill>
                <a:latin typeface="Century Gothic" panose="020B0502020202020204" pitchFamily="34" charset="0"/>
              </a:endParaRPr>
            </a:p>
          </p:txBody>
        </p:sp>
        <p:sp>
          <p:nvSpPr>
            <p:cNvPr id="14" name="TextBox 13"/>
            <p:cNvSpPr txBox="1"/>
            <p:nvPr/>
          </p:nvSpPr>
          <p:spPr>
            <a:xfrm>
              <a:off x="1543754" y="5704921"/>
              <a:ext cx="2057400" cy="400110"/>
            </a:xfrm>
            <a:prstGeom prst="rect">
              <a:avLst/>
            </a:prstGeom>
            <a:noFill/>
          </p:spPr>
          <p:txBody>
            <a:bodyPr wrap="square" rtlCol="0">
              <a:spAutoFit/>
            </a:bodyPr>
            <a:lstStyle/>
            <a:p>
              <a:pPr algn="ctr"/>
              <a:r>
                <a:rPr lang="en-US" sz="2000" dirty="0" smtClean="0">
                  <a:solidFill>
                    <a:srgbClr val="FF0000"/>
                  </a:solidFill>
                  <a:latin typeface="Century Gothic" panose="020B0502020202020204" pitchFamily="34" charset="0"/>
                </a:rPr>
                <a:t>2</a:t>
              </a:r>
              <a:r>
                <a:rPr lang="en-US" sz="2000" baseline="30000" dirty="0" smtClean="0">
                  <a:solidFill>
                    <a:srgbClr val="FF0000"/>
                  </a:solidFill>
                  <a:latin typeface="Century Gothic" panose="020B0502020202020204" pitchFamily="34" charset="0"/>
                </a:rPr>
                <a:t>nd</a:t>
              </a:r>
              <a:r>
                <a:rPr lang="en-US" sz="2000" dirty="0" smtClean="0">
                  <a:solidFill>
                    <a:srgbClr val="FF0000"/>
                  </a:solidFill>
                  <a:latin typeface="Century Gothic" panose="020B0502020202020204" pitchFamily="34" charset="0"/>
                </a:rPr>
                <a:t> Level</a:t>
              </a:r>
              <a:endParaRPr lang="en-US" sz="2000" dirty="0">
                <a:solidFill>
                  <a:srgbClr val="FF0000"/>
                </a:solidFill>
                <a:latin typeface="Century Gothic" panose="020B0502020202020204" pitchFamily="34" charset="0"/>
              </a:endParaRPr>
            </a:p>
          </p:txBody>
        </p:sp>
      </p:grpSp>
      <p:sp>
        <p:nvSpPr>
          <p:cNvPr id="15" name="Rectangle 14"/>
          <p:cNvSpPr/>
          <p:nvPr/>
        </p:nvSpPr>
        <p:spPr>
          <a:xfrm>
            <a:off x="220662" y="4699546"/>
            <a:ext cx="2897892" cy="954107"/>
          </a:xfrm>
          <a:prstGeom prst="rect">
            <a:avLst/>
          </a:prstGeom>
        </p:spPr>
        <p:txBody>
          <a:bodyPr wrap="square">
            <a:spAutoFit/>
          </a:bodyPr>
          <a:lstStyle/>
          <a:p>
            <a:r>
              <a:rPr lang="en-US" sz="2800" kern="50" spc="25" dirty="0" smtClean="0">
                <a:latin typeface="Century Gothic" panose="020B0502020202020204" pitchFamily="34" charset="0"/>
                <a:ea typeface="Times New Roman" panose="02020603050405020304" pitchFamily="18" charset="0"/>
              </a:rPr>
              <a:t>Optimal </a:t>
            </a:r>
            <a:r>
              <a:rPr lang="en-US" sz="2800" b="1" kern="50" spc="25" dirty="0" smtClean="0">
                <a:latin typeface="Century Gothic" panose="020B0502020202020204" pitchFamily="34" charset="0"/>
                <a:ea typeface="Times New Roman" panose="02020603050405020304" pitchFamily="18" charset="0"/>
              </a:rPr>
              <a:t>Three </a:t>
            </a:r>
          </a:p>
          <a:p>
            <a:r>
              <a:rPr lang="en-US" sz="2800" kern="50" spc="25" dirty="0" smtClean="0">
                <a:latin typeface="Century Gothic" panose="020B0502020202020204" pitchFamily="34" charset="0"/>
                <a:ea typeface="Times New Roman" panose="02020603050405020304" pitchFamily="18" charset="0"/>
              </a:rPr>
              <a:t>Levels Strategy</a:t>
            </a:r>
          </a:p>
        </p:txBody>
      </p:sp>
      <p:sp>
        <p:nvSpPr>
          <p:cNvPr id="17" name="Down Arrow 16"/>
          <p:cNvSpPr/>
          <p:nvPr/>
        </p:nvSpPr>
        <p:spPr>
          <a:xfrm>
            <a:off x="1297470" y="3581608"/>
            <a:ext cx="302730" cy="800924"/>
          </a:xfrm>
          <a:prstGeom prst="downArrow">
            <a:avLst/>
          </a:prstGeom>
          <a:solidFill>
            <a:schemeClr val="bg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8206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B95760C2-38E4-496F-933D-2305F303D3F1}" type="slidenum">
              <a:rPr lang="zh-TW" altLang="en-US" smtClean="0"/>
              <a:pPr/>
              <a:t>11</a:t>
            </a:fld>
            <a:endParaRPr lang="en-US" altLang="zh-TW" dirty="0"/>
          </a:p>
        </p:txBody>
      </p:sp>
      <p:sp>
        <p:nvSpPr>
          <p:cNvPr id="4" name="Rectangle 19"/>
          <p:cNvSpPr>
            <a:spLocks noChangeArrowheads="1"/>
          </p:cNvSpPr>
          <p:nvPr/>
        </p:nvSpPr>
        <p:spPr bwMode="auto">
          <a:xfrm>
            <a:off x="373063" y="152400"/>
            <a:ext cx="6853237"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lnSpc>
                <a:spcPct val="150000"/>
              </a:lnSpc>
              <a:defRPr/>
            </a:pPr>
            <a:r>
              <a:rPr lang="en-US" altLang="zh-TW" sz="3600" dirty="0" smtClean="0">
                <a:solidFill>
                  <a:srgbClr val="4D4D4D"/>
                </a:solidFill>
                <a:latin typeface="Georgia" pitchFamily="18" charset="0"/>
                <a:ea typeface="PMingLiU" pitchFamily="18" charset="-120"/>
              </a:rPr>
              <a:t>Experimental Analysis</a:t>
            </a:r>
            <a:endParaRPr lang="en-US" altLang="zh-TW" sz="3600" dirty="0">
              <a:solidFill>
                <a:srgbClr val="4D4D4D"/>
              </a:solidFill>
              <a:latin typeface="Georgia" pitchFamily="18" charset="0"/>
              <a:ea typeface="PMingLiU" pitchFamily="18" charset="-120"/>
            </a:endParaRPr>
          </a:p>
        </p:txBody>
      </p:sp>
      <p:pic>
        <p:nvPicPr>
          <p:cNvPr id="2" name="Picture 1"/>
          <p:cNvPicPr>
            <a:picLocks noChangeAspect="1"/>
          </p:cNvPicPr>
          <p:nvPr/>
        </p:nvPicPr>
        <p:blipFill>
          <a:blip r:embed="rId2"/>
          <a:stretch>
            <a:fillRect/>
          </a:stretch>
        </p:blipFill>
        <p:spPr>
          <a:xfrm>
            <a:off x="584198" y="1447800"/>
            <a:ext cx="7416802" cy="2839978"/>
          </a:xfrm>
          <a:prstGeom prst="rect">
            <a:avLst/>
          </a:prstGeom>
        </p:spPr>
      </p:pic>
      <p:pic>
        <p:nvPicPr>
          <p:cNvPr id="5" name="Picture 4"/>
          <p:cNvPicPr>
            <a:picLocks noChangeAspect="1"/>
          </p:cNvPicPr>
          <p:nvPr/>
        </p:nvPicPr>
        <p:blipFill>
          <a:blip r:embed="rId3"/>
          <a:stretch>
            <a:fillRect/>
          </a:stretch>
        </p:blipFill>
        <p:spPr>
          <a:xfrm>
            <a:off x="584198" y="1447800"/>
            <a:ext cx="7416802" cy="2839978"/>
          </a:xfrm>
          <a:prstGeom prst="rect">
            <a:avLst/>
          </a:prstGeom>
        </p:spPr>
      </p:pic>
      <p:sp>
        <p:nvSpPr>
          <p:cNvPr id="12" name="TextBox 11"/>
          <p:cNvSpPr txBox="1"/>
          <p:nvPr/>
        </p:nvSpPr>
        <p:spPr>
          <a:xfrm>
            <a:off x="7785100" y="1852187"/>
            <a:ext cx="977900" cy="987504"/>
          </a:xfrm>
          <a:prstGeom prst="roundRect">
            <a:avLst/>
          </a:prstGeom>
          <a:solidFill>
            <a:srgbClr val="0070C0"/>
          </a:solidFill>
          <a:ln>
            <a:no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3600" dirty="0" smtClean="0">
                <a:solidFill>
                  <a:schemeClr val="bg1"/>
                </a:solidFill>
              </a:rPr>
              <a:t>3</a:t>
            </a:r>
            <a:r>
              <a:rPr lang="en-US" dirty="0" smtClean="0">
                <a:solidFill>
                  <a:schemeClr val="bg1"/>
                </a:solidFill>
              </a:rPr>
              <a:t> </a:t>
            </a:r>
          </a:p>
          <a:p>
            <a:pPr algn="ctr"/>
            <a:r>
              <a:rPr lang="en-US" sz="1400" dirty="0" smtClean="0">
                <a:solidFill>
                  <a:schemeClr val="bg1"/>
                </a:solidFill>
              </a:rPr>
              <a:t>LEVELS</a:t>
            </a:r>
            <a:endParaRPr lang="en-US" sz="600" dirty="0">
              <a:solidFill>
                <a:schemeClr val="bg1"/>
              </a:solidFill>
            </a:endParaRPr>
          </a:p>
        </p:txBody>
      </p:sp>
      <p:sp>
        <p:nvSpPr>
          <p:cNvPr id="13" name="TextBox 12"/>
          <p:cNvSpPr txBox="1"/>
          <p:nvPr/>
        </p:nvSpPr>
        <p:spPr>
          <a:xfrm>
            <a:off x="7556500" y="3070622"/>
            <a:ext cx="1435100" cy="510778"/>
          </a:xfrm>
          <a:prstGeom prst="roundRect">
            <a:avLst/>
          </a:prstGeom>
          <a:solidFill>
            <a:srgbClr val="00B050"/>
          </a:solidFill>
          <a:ln>
            <a:noFill/>
          </a:ln>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2400" dirty="0" smtClean="0">
                <a:solidFill>
                  <a:schemeClr val="bg1"/>
                </a:solidFill>
              </a:rPr>
              <a:t>2 </a:t>
            </a:r>
            <a:r>
              <a:rPr lang="en-US" dirty="0" smtClean="0">
                <a:solidFill>
                  <a:schemeClr val="bg1"/>
                </a:solidFill>
              </a:rPr>
              <a:t>LEVELS</a:t>
            </a:r>
            <a:endParaRPr lang="en-US" sz="800" dirty="0">
              <a:solidFill>
                <a:schemeClr val="bg1"/>
              </a:solidFill>
            </a:endParaRPr>
          </a:p>
        </p:txBody>
      </p:sp>
      <p:sp>
        <p:nvSpPr>
          <p:cNvPr id="14" name="Rectangle 13"/>
          <p:cNvSpPr/>
          <p:nvPr/>
        </p:nvSpPr>
        <p:spPr>
          <a:xfrm>
            <a:off x="584198" y="4440178"/>
            <a:ext cx="5511802" cy="830997"/>
          </a:xfrm>
          <a:prstGeom prst="rect">
            <a:avLst/>
          </a:prstGeom>
        </p:spPr>
        <p:txBody>
          <a:bodyPr wrap="square">
            <a:spAutoFit/>
          </a:bodyPr>
          <a:lstStyle/>
          <a:p>
            <a:pPr marL="342900" indent="-342900">
              <a:buFont typeface="Arial" panose="020B0604020202020204" pitchFamily="34" charset="0"/>
              <a:buChar char="•"/>
            </a:pPr>
            <a:r>
              <a:rPr lang="en-US" sz="2400" kern="50" spc="25" dirty="0" smtClean="0">
                <a:latin typeface="Century Gothic" panose="020B0502020202020204" pitchFamily="34" charset="0"/>
                <a:ea typeface="Times New Roman" panose="02020603050405020304" pitchFamily="18" charset="0"/>
              </a:rPr>
              <a:t>Three-levels improves accuracy based on optimal two-levels.</a:t>
            </a:r>
          </a:p>
        </p:txBody>
      </p:sp>
      <p:sp>
        <p:nvSpPr>
          <p:cNvPr id="7" name="Rectangle 6"/>
          <p:cNvSpPr/>
          <p:nvPr/>
        </p:nvSpPr>
        <p:spPr>
          <a:xfrm>
            <a:off x="584198" y="5311867"/>
            <a:ext cx="5511802" cy="830997"/>
          </a:xfrm>
          <a:prstGeom prst="rect">
            <a:avLst/>
          </a:prstGeom>
        </p:spPr>
        <p:txBody>
          <a:bodyPr wrap="square">
            <a:spAutoFit/>
          </a:bodyPr>
          <a:lstStyle/>
          <a:p>
            <a:pPr marL="342900" indent="-342900">
              <a:buFont typeface="Arial" panose="020B0604020202020204" pitchFamily="34" charset="0"/>
              <a:buChar char="•"/>
            </a:pPr>
            <a:r>
              <a:rPr lang="en-US" sz="2400" kern="50" spc="25" dirty="0">
                <a:latin typeface="Century Gothic" panose="020B0502020202020204" pitchFamily="34" charset="0"/>
                <a:ea typeface="Times New Roman" panose="02020603050405020304" pitchFamily="18" charset="0"/>
              </a:rPr>
              <a:t>Accuracy decreases as more targets classified in lower levels</a:t>
            </a:r>
            <a:r>
              <a:rPr lang="en-US" sz="2400" kern="50" spc="25" dirty="0" smtClean="0">
                <a:latin typeface="Century Gothic" panose="020B0502020202020204" pitchFamily="34" charset="0"/>
                <a:ea typeface="Times New Roman" panose="02020603050405020304" pitchFamily="18" charset="0"/>
              </a:rPr>
              <a:t>.</a:t>
            </a:r>
            <a:endParaRPr lang="en-US" sz="2400" kern="50" spc="25" dirty="0">
              <a:latin typeface="Century Gothic" panose="020B0502020202020204" pitchFamily="34" charset="0"/>
              <a:ea typeface="Times New Roman" panose="02020603050405020304" pitchFamily="18" charset="0"/>
            </a:endParaRPr>
          </a:p>
        </p:txBody>
      </p:sp>
      <p:sp>
        <p:nvSpPr>
          <p:cNvPr id="15" name="TextBox 14"/>
          <p:cNvSpPr txBox="1"/>
          <p:nvPr/>
        </p:nvSpPr>
        <p:spPr>
          <a:xfrm>
            <a:off x="6191003" y="4572000"/>
            <a:ext cx="2070594" cy="1634490"/>
          </a:xfrm>
          <a:prstGeom prst="roundRect">
            <a:avLst/>
          </a:prstGeom>
          <a:noFill/>
          <a:ln w="28575">
            <a:solidFill>
              <a:schemeClr val="bg1">
                <a:lumMod val="50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5400" dirty="0" smtClean="0">
                <a:solidFill>
                  <a:schemeClr val="tx1"/>
                </a:solidFill>
              </a:rPr>
              <a:t>88.8</a:t>
            </a:r>
            <a:r>
              <a:rPr lang="en-US" sz="2400" dirty="0" smtClean="0">
                <a:solidFill>
                  <a:schemeClr val="tx1"/>
                </a:solidFill>
              </a:rPr>
              <a:t>%</a:t>
            </a:r>
            <a:endParaRPr lang="en-US" sz="9600" dirty="0" smtClean="0">
              <a:solidFill>
                <a:schemeClr val="tx1"/>
              </a:solidFill>
            </a:endParaRPr>
          </a:p>
          <a:p>
            <a:pPr algn="ctr"/>
            <a:r>
              <a:rPr lang="en-US" dirty="0" smtClean="0">
                <a:solidFill>
                  <a:schemeClr val="tx1"/>
                </a:solidFill>
              </a:rPr>
              <a:t>UPPER LIMIT</a:t>
            </a:r>
          </a:p>
          <a:p>
            <a:pPr algn="ctr"/>
            <a:r>
              <a:rPr lang="en-US" dirty="0" smtClean="0">
                <a:solidFill>
                  <a:schemeClr val="tx1"/>
                </a:solidFill>
              </a:rPr>
              <a:t>OF ACCURACY</a:t>
            </a:r>
            <a:endParaRPr lang="en-US" dirty="0">
              <a:solidFill>
                <a:schemeClr val="tx1"/>
              </a:solidFill>
            </a:endParaRPr>
          </a:p>
        </p:txBody>
      </p:sp>
    </p:spTree>
    <p:extLst>
      <p:ext uri="{BB962C8B-B14F-4D97-AF65-F5344CB8AC3E}">
        <p14:creationId xmlns:p14="http://schemas.microsoft.com/office/powerpoint/2010/main" val="3161868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4" grpId="0"/>
      <p:bldP spid="7" grpId="0"/>
      <p:bldP spid="1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19"/>
          <p:cNvSpPr>
            <a:spLocks noChangeArrowheads="1"/>
          </p:cNvSpPr>
          <p:nvPr/>
        </p:nvSpPr>
        <p:spPr bwMode="auto">
          <a:xfrm>
            <a:off x="373063" y="152400"/>
            <a:ext cx="6853237"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lnSpc>
                <a:spcPct val="150000"/>
              </a:lnSpc>
              <a:defRPr/>
            </a:pPr>
            <a:r>
              <a:rPr lang="en-US" altLang="zh-TW" sz="3600" dirty="0" smtClean="0">
                <a:solidFill>
                  <a:srgbClr val="4D4D4D"/>
                </a:solidFill>
                <a:latin typeface="Georgia" pitchFamily="18" charset="0"/>
                <a:ea typeface="PMingLiU" pitchFamily="18" charset="-120"/>
              </a:rPr>
              <a:t>Experimental Analysis</a:t>
            </a:r>
            <a:endParaRPr lang="en-US" altLang="zh-TW" sz="3600" dirty="0">
              <a:solidFill>
                <a:srgbClr val="4D4D4D"/>
              </a:solidFill>
              <a:latin typeface="Georgia" pitchFamily="18" charset="0"/>
              <a:ea typeface="PMingLiU" pitchFamily="18" charset="-120"/>
            </a:endParaRPr>
          </a:p>
        </p:txBody>
      </p:sp>
      <p:sp>
        <p:nvSpPr>
          <p:cNvPr id="2" name="Slide Number Placeholder 1"/>
          <p:cNvSpPr>
            <a:spLocks noGrp="1"/>
          </p:cNvSpPr>
          <p:nvPr>
            <p:ph type="sldNum" sz="quarter" idx="12"/>
          </p:nvPr>
        </p:nvSpPr>
        <p:spPr>
          <a:xfrm>
            <a:off x="8077200" y="6245225"/>
            <a:ext cx="533400" cy="476250"/>
          </a:xfrm>
        </p:spPr>
        <p:txBody>
          <a:bodyPr/>
          <a:lstStyle/>
          <a:p>
            <a:fld id="{B95760C2-38E4-496F-933D-2305F303D3F1}" type="slidenum">
              <a:rPr lang="zh-TW" altLang="en-US" smtClean="0"/>
              <a:pPr/>
              <a:t>12</a:t>
            </a:fld>
            <a:endParaRPr lang="en-US" altLang="zh-TW" dirty="0"/>
          </a:p>
        </p:txBody>
      </p:sp>
      <p:sp>
        <p:nvSpPr>
          <p:cNvPr id="5" name="Rectangle 4"/>
          <p:cNvSpPr/>
          <p:nvPr/>
        </p:nvSpPr>
        <p:spPr>
          <a:xfrm>
            <a:off x="1390774" y="4761131"/>
            <a:ext cx="1279517" cy="584775"/>
          </a:xfrm>
          <a:prstGeom prst="rect">
            <a:avLst/>
          </a:prstGeom>
        </p:spPr>
        <p:txBody>
          <a:bodyPr wrap="none">
            <a:spAutoFit/>
          </a:bodyPr>
          <a:lstStyle/>
          <a:p>
            <a:r>
              <a:rPr lang="en-US" sz="3200" dirty="0" smtClean="0">
                <a:latin typeface="Century Gothic" panose="020B0502020202020204" pitchFamily="34" charset="0"/>
              </a:rPr>
              <a:t>77.5</a:t>
            </a:r>
            <a:r>
              <a:rPr lang="en-US" sz="2000" dirty="0" smtClean="0">
                <a:latin typeface="Century Gothic" panose="020B0502020202020204" pitchFamily="34" charset="0"/>
              </a:rPr>
              <a:t>%</a:t>
            </a:r>
            <a:r>
              <a:rPr lang="en-US" sz="2800" dirty="0" smtClean="0">
                <a:latin typeface="Century Gothic" panose="020B0502020202020204" pitchFamily="34" charset="0"/>
              </a:rPr>
              <a:t> </a:t>
            </a:r>
            <a:endParaRPr lang="en-US" sz="2800" dirty="0">
              <a:latin typeface="Century Gothic" panose="020B0502020202020204" pitchFamily="34" charset="0"/>
            </a:endParaRPr>
          </a:p>
        </p:txBody>
      </p:sp>
      <p:sp>
        <p:nvSpPr>
          <p:cNvPr id="17" name="Rectangle 16"/>
          <p:cNvSpPr/>
          <p:nvPr/>
        </p:nvSpPr>
        <p:spPr>
          <a:xfrm>
            <a:off x="4956291" y="4682918"/>
            <a:ext cx="1348446" cy="646331"/>
          </a:xfrm>
          <a:prstGeom prst="rect">
            <a:avLst/>
          </a:prstGeom>
        </p:spPr>
        <p:txBody>
          <a:bodyPr wrap="none">
            <a:spAutoFit/>
          </a:bodyPr>
          <a:lstStyle/>
          <a:p>
            <a:r>
              <a:rPr lang="en-US" sz="3200" dirty="0" smtClean="0">
                <a:latin typeface="Century Gothic" panose="020B0502020202020204" pitchFamily="34" charset="0"/>
              </a:rPr>
              <a:t>85.6</a:t>
            </a:r>
            <a:r>
              <a:rPr lang="en-US" sz="2000" dirty="0" smtClean="0">
                <a:latin typeface="Century Gothic" panose="020B0502020202020204" pitchFamily="34" charset="0"/>
              </a:rPr>
              <a:t>%</a:t>
            </a:r>
            <a:r>
              <a:rPr lang="en-US" sz="3600" dirty="0" smtClean="0">
                <a:latin typeface="Century Gothic" panose="020B0502020202020204" pitchFamily="34" charset="0"/>
              </a:rPr>
              <a:t> </a:t>
            </a:r>
            <a:endParaRPr lang="en-US" sz="3600" dirty="0">
              <a:latin typeface="Century Gothic" panose="020B0502020202020204" pitchFamily="34" charset="0"/>
            </a:endParaRPr>
          </a:p>
        </p:txBody>
      </p:sp>
      <p:grpSp>
        <p:nvGrpSpPr>
          <p:cNvPr id="6" name="Group 5"/>
          <p:cNvGrpSpPr/>
          <p:nvPr/>
        </p:nvGrpSpPr>
        <p:grpSpPr>
          <a:xfrm>
            <a:off x="1706072" y="1676400"/>
            <a:ext cx="3376237" cy="3879354"/>
            <a:chOff x="1626581" y="2020669"/>
            <a:chExt cx="3376237" cy="3879354"/>
          </a:xfrm>
        </p:grpSpPr>
        <p:sp>
          <p:nvSpPr>
            <p:cNvPr id="3" name="TextBox 2"/>
            <p:cNvSpPr txBox="1"/>
            <p:nvPr/>
          </p:nvSpPr>
          <p:spPr>
            <a:xfrm>
              <a:off x="1626581" y="2020669"/>
              <a:ext cx="3174019" cy="461665"/>
            </a:xfrm>
            <a:prstGeom prst="rect">
              <a:avLst/>
            </a:prstGeom>
            <a:noFill/>
          </p:spPr>
          <p:txBody>
            <a:bodyPr wrap="square" rtlCol="0">
              <a:spAutoFit/>
            </a:bodyPr>
            <a:lstStyle/>
            <a:p>
              <a:r>
                <a:rPr lang="en-US" sz="2400" dirty="0" smtClean="0">
                  <a:latin typeface="Century Gothic" panose="020B0502020202020204" pitchFamily="34" charset="0"/>
                </a:rPr>
                <a:t>Vo 2015 Two Levels </a:t>
              </a:r>
              <a:endParaRPr lang="en-US" sz="2400" dirty="0">
                <a:latin typeface="Century Gothic" panose="020B0502020202020204" pitchFamily="34" charset="0"/>
              </a:endParaRPr>
            </a:p>
          </p:txBody>
        </p:sp>
        <p:sp>
          <p:nvSpPr>
            <p:cNvPr id="9" name="TextBox 8"/>
            <p:cNvSpPr txBox="1"/>
            <p:nvPr/>
          </p:nvSpPr>
          <p:spPr>
            <a:xfrm>
              <a:off x="2559138" y="4572000"/>
              <a:ext cx="1479462" cy="1328023"/>
            </a:xfrm>
            <a:prstGeom prst="roundRect">
              <a:avLst/>
            </a:prstGeom>
            <a:noFill/>
            <a:ln w="38100">
              <a:solidFill>
                <a:schemeClr val="bg1">
                  <a:lumMod val="50000"/>
                </a:schemeClr>
              </a:solidFill>
            </a:ln>
          </p:spPr>
          <p:txBody>
            <a:bodyPr wrap="square" rtlCol="0">
              <a:spAutoFit/>
            </a:bodyPr>
            <a:lstStyle/>
            <a:p>
              <a:pPr algn="ctr"/>
              <a:r>
                <a:rPr lang="en-US" dirty="0" smtClean="0">
                  <a:latin typeface="Century Gothic" panose="020B0502020202020204" pitchFamily="34" charset="0"/>
                  <a:cs typeface="Arial" panose="020B0604020202020204" pitchFamily="34" charset="0"/>
                </a:rPr>
                <a:t>Anger</a:t>
              </a:r>
            </a:p>
            <a:p>
              <a:pPr algn="ctr"/>
              <a:r>
                <a:rPr lang="en-US" dirty="0" smtClean="0">
                  <a:latin typeface="Century Gothic" panose="020B0502020202020204" pitchFamily="34" charset="0"/>
                  <a:cs typeface="Arial" panose="020B0604020202020204" pitchFamily="34" charset="0"/>
                </a:rPr>
                <a:t>Fear</a:t>
              </a:r>
            </a:p>
            <a:p>
              <a:pPr algn="ctr"/>
              <a:r>
                <a:rPr lang="en-US" dirty="0" smtClean="0">
                  <a:latin typeface="Century Gothic" panose="020B0502020202020204" pitchFamily="34" charset="0"/>
                  <a:cs typeface="Arial" panose="020B0604020202020204" pitchFamily="34" charset="0"/>
                </a:rPr>
                <a:t>Disgust</a:t>
              </a:r>
            </a:p>
            <a:p>
              <a:pPr algn="ctr"/>
              <a:r>
                <a:rPr lang="en-US" dirty="0" smtClean="0">
                  <a:latin typeface="Century Gothic" panose="020B0502020202020204" pitchFamily="34" charset="0"/>
                  <a:cs typeface="Arial" panose="020B0604020202020204" pitchFamily="34" charset="0"/>
                </a:rPr>
                <a:t>Contempt</a:t>
              </a:r>
              <a:endParaRPr lang="en-US" dirty="0">
                <a:latin typeface="Century Gothic" panose="020B0502020202020204" pitchFamily="34" charset="0"/>
                <a:cs typeface="Arial" panose="020B0604020202020204" pitchFamily="34" charset="0"/>
              </a:endParaRPr>
            </a:p>
          </p:txBody>
        </p:sp>
        <p:sp>
          <p:nvSpPr>
            <p:cNvPr id="16" name="TextBox 15"/>
            <p:cNvSpPr txBox="1"/>
            <p:nvPr/>
          </p:nvSpPr>
          <p:spPr>
            <a:xfrm>
              <a:off x="1828800" y="4142637"/>
              <a:ext cx="3174018" cy="408623"/>
            </a:xfrm>
            <a:prstGeom prst="roundRect">
              <a:avLst/>
            </a:prstGeom>
            <a:solidFill>
              <a:schemeClr val="bg1">
                <a:lumMod val="85000"/>
              </a:schemeClr>
            </a:solidFill>
          </p:spPr>
          <p:txBody>
            <a:bodyPr wrap="square" rtlCol="0">
              <a:spAutoFit/>
            </a:bodyPr>
            <a:lstStyle/>
            <a:p>
              <a:pPr algn="ctr"/>
              <a:r>
                <a:rPr lang="en-US" dirty="0" smtClean="0">
                  <a:latin typeface="Century Gothic" panose="020B0502020202020204" pitchFamily="34" charset="0"/>
                  <a:cs typeface="Arial" panose="020B0604020202020204" pitchFamily="34" charset="0"/>
                </a:rPr>
                <a:t>Mouth + Eyes </a:t>
              </a:r>
              <a:r>
                <a:rPr lang="en-US" dirty="0">
                  <a:latin typeface="Century Gothic" panose="020B0502020202020204" pitchFamily="34" charset="0"/>
                  <a:cs typeface="Arial" panose="020B0604020202020204" pitchFamily="34" charset="0"/>
                </a:rPr>
                <a:t>+ </a:t>
              </a:r>
              <a:r>
                <a:rPr lang="en-US" dirty="0" smtClean="0">
                  <a:latin typeface="Century Gothic" panose="020B0502020202020204" pitchFamily="34" charset="0"/>
                  <a:cs typeface="Arial" panose="020B0604020202020204" pitchFamily="34" charset="0"/>
                </a:rPr>
                <a:t>Nose SVM</a:t>
              </a:r>
              <a:endParaRPr lang="en-US" dirty="0">
                <a:latin typeface="Century Gothic" panose="020B0502020202020204" pitchFamily="34" charset="0"/>
                <a:cs typeface="Arial" panose="020B0604020202020204" pitchFamily="34" charset="0"/>
              </a:endParaRPr>
            </a:p>
          </p:txBody>
        </p:sp>
        <p:sp>
          <p:nvSpPr>
            <p:cNvPr id="18" name="TextBox 17"/>
            <p:cNvSpPr txBox="1"/>
            <p:nvPr/>
          </p:nvSpPr>
          <p:spPr>
            <a:xfrm>
              <a:off x="2120818" y="3093244"/>
              <a:ext cx="1308183" cy="1021556"/>
            </a:xfrm>
            <a:prstGeom prst="roundRect">
              <a:avLst/>
            </a:prstGeom>
            <a:noFill/>
            <a:ln w="38100">
              <a:solidFill>
                <a:schemeClr val="bg1">
                  <a:lumMod val="50000"/>
                </a:schemeClr>
              </a:solidFill>
            </a:ln>
          </p:spPr>
          <p:txBody>
            <a:bodyPr wrap="square" rtlCol="0">
              <a:spAutoFit/>
            </a:bodyPr>
            <a:lstStyle/>
            <a:p>
              <a:pPr algn="ctr"/>
              <a:r>
                <a:rPr lang="en-US" dirty="0" smtClean="0">
                  <a:latin typeface="Century Gothic" panose="020B0502020202020204" pitchFamily="34" charset="0"/>
                  <a:cs typeface="Arial" panose="020B0604020202020204" pitchFamily="34" charset="0"/>
                </a:rPr>
                <a:t>Happy</a:t>
              </a:r>
              <a:endParaRPr lang="en-US" dirty="0">
                <a:latin typeface="Century Gothic" panose="020B0502020202020204" pitchFamily="34" charset="0"/>
                <a:cs typeface="Arial" panose="020B0604020202020204" pitchFamily="34" charset="0"/>
              </a:endParaRPr>
            </a:p>
            <a:p>
              <a:pPr algn="ctr"/>
              <a:r>
                <a:rPr lang="en-US" dirty="0">
                  <a:latin typeface="Century Gothic" panose="020B0502020202020204" pitchFamily="34" charset="0"/>
                  <a:cs typeface="Arial" panose="020B0604020202020204" pitchFamily="34" charset="0"/>
                </a:rPr>
                <a:t>Sadness</a:t>
              </a:r>
            </a:p>
            <a:p>
              <a:pPr algn="ctr"/>
              <a:r>
                <a:rPr lang="en-US" dirty="0">
                  <a:latin typeface="Century Gothic" panose="020B0502020202020204" pitchFamily="34" charset="0"/>
                  <a:cs typeface="Arial" panose="020B0604020202020204" pitchFamily="34" charset="0"/>
                </a:rPr>
                <a:t>Surprising</a:t>
              </a:r>
            </a:p>
          </p:txBody>
        </p:sp>
        <p:sp>
          <p:nvSpPr>
            <p:cNvPr id="19" name="TextBox 18"/>
            <p:cNvSpPr txBox="1"/>
            <p:nvPr/>
          </p:nvSpPr>
          <p:spPr>
            <a:xfrm>
              <a:off x="1828801" y="2656784"/>
              <a:ext cx="1992957" cy="408623"/>
            </a:xfrm>
            <a:prstGeom prst="roundRect">
              <a:avLst/>
            </a:prstGeom>
            <a:solidFill>
              <a:schemeClr val="bg1">
                <a:lumMod val="85000"/>
              </a:schemeClr>
            </a:solidFill>
          </p:spPr>
          <p:txBody>
            <a:bodyPr wrap="square" rtlCol="0">
              <a:spAutoFit/>
            </a:bodyPr>
            <a:lstStyle/>
            <a:p>
              <a:pPr algn="ctr"/>
              <a:r>
                <a:rPr lang="en-US" dirty="0" smtClean="0">
                  <a:latin typeface="Century Gothic" panose="020B0502020202020204" pitchFamily="34" charset="0"/>
                  <a:cs typeface="Arial" panose="020B0604020202020204" pitchFamily="34" charset="0"/>
                </a:rPr>
                <a:t>Mouth AUs SVM</a:t>
              </a:r>
              <a:endParaRPr lang="en-US" dirty="0">
                <a:latin typeface="Century Gothic" panose="020B0502020202020204" pitchFamily="34" charset="0"/>
                <a:cs typeface="Arial" panose="020B0604020202020204" pitchFamily="34" charset="0"/>
              </a:endParaRPr>
            </a:p>
          </p:txBody>
        </p:sp>
      </p:grpSp>
      <p:grpSp>
        <p:nvGrpSpPr>
          <p:cNvPr id="10" name="Group 9"/>
          <p:cNvGrpSpPr/>
          <p:nvPr/>
        </p:nvGrpSpPr>
        <p:grpSpPr>
          <a:xfrm>
            <a:off x="5080522" y="1678488"/>
            <a:ext cx="3453878" cy="3844643"/>
            <a:chOff x="5001031" y="2022757"/>
            <a:chExt cx="3453878" cy="3844643"/>
          </a:xfrm>
        </p:grpSpPr>
        <p:sp>
          <p:nvSpPr>
            <p:cNvPr id="11" name="TextBox 10"/>
            <p:cNvSpPr txBox="1"/>
            <p:nvPr/>
          </p:nvSpPr>
          <p:spPr>
            <a:xfrm>
              <a:off x="5001031" y="2022757"/>
              <a:ext cx="3453877" cy="461665"/>
            </a:xfrm>
            <a:prstGeom prst="rect">
              <a:avLst/>
            </a:prstGeom>
            <a:noFill/>
          </p:spPr>
          <p:txBody>
            <a:bodyPr wrap="square" rtlCol="0">
              <a:spAutoFit/>
            </a:bodyPr>
            <a:lstStyle/>
            <a:p>
              <a:r>
                <a:rPr lang="en-US" sz="2400" dirty="0" smtClean="0">
                  <a:latin typeface="Century Gothic" panose="020B0502020202020204" pitchFamily="34" charset="0"/>
                </a:rPr>
                <a:t>Optimal Two Levels </a:t>
              </a:r>
              <a:endParaRPr lang="en-US" sz="2400" dirty="0">
                <a:latin typeface="Century Gothic" panose="020B0502020202020204" pitchFamily="34" charset="0"/>
              </a:endParaRPr>
            </a:p>
          </p:txBody>
        </p:sp>
        <p:sp>
          <p:nvSpPr>
            <p:cNvPr id="20" name="TextBox 19"/>
            <p:cNvSpPr txBox="1"/>
            <p:nvPr/>
          </p:nvSpPr>
          <p:spPr>
            <a:xfrm>
              <a:off x="6140538" y="4539377"/>
              <a:ext cx="1479462" cy="1328023"/>
            </a:xfrm>
            <a:prstGeom prst="roundRect">
              <a:avLst/>
            </a:prstGeom>
            <a:noFill/>
            <a:ln w="38100">
              <a:solidFill>
                <a:schemeClr val="bg1">
                  <a:lumMod val="50000"/>
                </a:schemeClr>
              </a:solidFill>
            </a:ln>
          </p:spPr>
          <p:txBody>
            <a:bodyPr wrap="square" rtlCol="0">
              <a:spAutoFit/>
            </a:bodyPr>
            <a:lstStyle/>
            <a:p>
              <a:pPr algn="ctr"/>
              <a:r>
                <a:rPr lang="en-US" dirty="0" smtClean="0">
                  <a:latin typeface="Century Gothic" panose="020B0502020202020204" pitchFamily="34" charset="0"/>
                  <a:cs typeface="Arial" panose="020B0604020202020204" pitchFamily="34" charset="0"/>
                </a:rPr>
                <a:t>Anger</a:t>
              </a:r>
            </a:p>
            <a:p>
              <a:pPr algn="ctr"/>
              <a:r>
                <a:rPr lang="en-US" dirty="0">
                  <a:latin typeface="Century Gothic" panose="020B0502020202020204" pitchFamily="34" charset="0"/>
                  <a:cs typeface="Arial" panose="020B0604020202020204" pitchFamily="34" charset="0"/>
                </a:rPr>
                <a:t>Sadness</a:t>
              </a:r>
            </a:p>
            <a:p>
              <a:pPr algn="ctr"/>
              <a:r>
                <a:rPr lang="en-US" dirty="0">
                  <a:latin typeface="Century Gothic" panose="020B0502020202020204" pitchFamily="34" charset="0"/>
                  <a:cs typeface="Arial" panose="020B0604020202020204" pitchFamily="34" charset="0"/>
                </a:rPr>
                <a:t>Disgust</a:t>
              </a:r>
            </a:p>
            <a:p>
              <a:pPr algn="ctr"/>
              <a:r>
                <a:rPr lang="en-US" dirty="0">
                  <a:latin typeface="Century Gothic" panose="020B0502020202020204" pitchFamily="34" charset="0"/>
                  <a:cs typeface="Arial" panose="020B0604020202020204" pitchFamily="34" charset="0"/>
                </a:rPr>
                <a:t>Surprising</a:t>
              </a:r>
            </a:p>
          </p:txBody>
        </p:sp>
        <p:sp>
          <p:nvSpPr>
            <p:cNvPr id="21" name="TextBox 20"/>
            <p:cNvSpPr txBox="1"/>
            <p:nvPr/>
          </p:nvSpPr>
          <p:spPr>
            <a:xfrm>
              <a:off x="5272433" y="4114800"/>
              <a:ext cx="3182476" cy="408623"/>
            </a:xfrm>
            <a:prstGeom prst="roundRect">
              <a:avLst/>
            </a:prstGeom>
            <a:solidFill>
              <a:schemeClr val="bg1">
                <a:lumMod val="85000"/>
              </a:schemeClr>
            </a:solidFill>
          </p:spPr>
          <p:txBody>
            <a:bodyPr wrap="square" rtlCol="0">
              <a:spAutoFit/>
            </a:bodyPr>
            <a:lstStyle/>
            <a:p>
              <a:pPr algn="ctr"/>
              <a:r>
                <a:rPr lang="en-US" dirty="0" smtClean="0">
                  <a:latin typeface="Century Gothic" panose="020B0502020202020204" pitchFamily="34" charset="0"/>
                  <a:cs typeface="Arial" panose="020B0604020202020204" pitchFamily="34" charset="0"/>
                </a:rPr>
                <a:t>Mouth + Eyes + Nose SVM</a:t>
              </a:r>
              <a:endParaRPr lang="en-US" dirty="0">
                <a:latin typeface="Century Gothic" panose="020B0502020202020204" pitchFamily="34" charset="0"/>
                <a:cs typeface="Arial" panose="020B0604020202020204" pitchFamily="34" charset="0"/>
              </a:endParaRPr>
            </a:p>
          </p:txBody>
        </p:sp>
        <p:sp>
          <p:nvSpPr>
            <p:cNvPr id="22" name="TextBox 21"/>
            <p:cNvSpPr txBox="1"/>
            <p:nvPr/>
          </p:nvSpPr>
          <p:spPr>
            <a:xfrm>
              <a:off x="5599501" y="3093244"/>
              <a:ext cx="1458045" cy="1021556"/>
            </a:xfrm>
            <a:prstGeom prst="roundRect">
              <a:avLst/>
            </a:prstGeom>
            <a:noFill/>
            <a:ln w="38100">
              <a:solidFill>
                <a:schemeClr val="bg1">
                  <a:lumMod val="50000"/>
                </a:schemeClr>
              </a:solidFill>
            </a:ln>
          </p:spPr>
          <p:txBody>
            <a:bodyPr wrap="square" rtlCol="0">
              <a:spAutoFit/>
            </a:bodyPr>
            <a:lstStyle/>
            <a:p>
              <a:pPr algn="ctr"/>
              <a:r>
                <a:rPr lang="en-US" dirty="0" smtClean="0">
                  <a:latin typeface="Century Gothic" panose="020B0502020202020204" pitchFamily="34" charset="0"/>
                  <a:cs typeface="Arial" panose="020B0604020202020204" pitchFamily="34" charset="0"/>
                </a:rPr>
                <a:t>Happy</a:t>
              </a:r>
              <a:endParaRPr lang="en-US" dirty="0">
                <a:latin typeface="Century Gothic" panose="020B0502020202020204" pitchFamily="34" charset="0"/>
                <a:cs typeface="Arial" panose="020B0604020202020204" pitchFamily="34" charset="0"/>
              </a:endParaRPr>
            </a:p>
            <a:p>
              <a:pPr algn="ctr"/>
              <a:r>
                <a:rPr lang="en-US" dirty="0">
                  <a:latin typeface="Century Gothic" panose="020B0502020202020204" pitchFamily="34" charset="0"/>
                  <a:cs typeface="Arial" panose="020B0604020202020204" pitchFamily="34" charset="0"/>
                </a:rPr>
                <a:t>Contempt</a:t>
              </a:r>
            </a:p>
            <a:p>
              <a:pPr algn="ctr"/>
              <a:r>
                <a:rPr lang="en-US" dirty="0">
                  <a:latin typeface="Century Gothic" panose="020B0502020202020204" pitchFamily="34" charset="0"/>
                  <a:cs typeface="Arial" panose="020B0604020202020204" pitchFamily="34" charset="0"/>
                </a:rPr>
                <a:t>Fear</a:t>
              </a:r>
            </a:p>
          </p:txBody>
        </p:sp>
        <p:sp>
          <p:nvSpPr>
            <p:cNvPr id="23" name="TextBox 22"/>
            <p:cNvSpPr txBox="1"/>
            <p:nvPr/>
          </p:nvSpPr>
          <p:spPr>
            <a:xfrm>
              <a:off x="5270920" y="2667000"/>
              <a:ext cx="1992957" cy="408623"/>
            </a:xfrm>
            <a:prstGeom prst="roundRect">
              <a:avLst/>
            </a:prstGeom>
            <a:solidFill>
              <a:schemeClr val="bg1">
                <a:lumMod val="85000"/>
              </a:schemeClr>
            </a:solidFill>
          </p:spPr>
          <p:txBody>
            <a:bodyPr wrap="square" rtlCol="0">
              <a:spAutoFit/>
            </a:bodyPr>
            <a:lstStyle/>
            <a:p>
              <a:pPr algn="ctr"/>
              <a:r>
                <a:rPr lang="en-US" dirty="0" smtClean="0">
                  <a:latin typeface="Century Gothic" panose="020B0502020202020204" pitchFamily="34" charset="0"/>
                  <a:cs typeface="Arial" panose="020B0604020202020204" pitchFamily="34" charset="0"/>
                </a:rPr>
                <a:t>Mouth AUs SVM</a:t>
              </a:r>
              <a:endParaRPr lang="en-US" dirty="0">
                <a:latin typeface="Century Gothic" panose="020B0502020202020204" pitchFamily="34" charset="0"/>
                <a:cs typeface="Arial" panose="020B0604020202020204" pitchFamily="34" charset="0"/>
              </a:endParaRPr>
            </a:p>
          </p:txBody>
        </p:sp>
      </p:grpSp>
      <p:sp>
        <p:nvSpPr>
          <p:cNvPr id="24" name="TextBox 23"/>
          <p:cNvSpPr txBox="1"/>
          <p:nvPr/>
        </p:nvSpPr>
        <p:spPr>
          <a:xfrm>
            <a:off x="64507" y="2268586"/>
            <a:ext cx="1558372" cy="461665"/>
          </a:xfrm>
          <a:prstGeom prst="rect">
            <a:avLst/>
          </a:prstGeom>
          <a:noFill/>
        </p:spPr>
        <p:txBody>
          <a:bodyPr wrap="square" rtlCol="0">
            <a:spAutoFit/>
          </a:bodyPr>
          <a:lstStyle/>
          <a:p>
            <a:pPr algn="ctr"/>
            <a:r>
              <a:rPr lang="en-US" sz="2400" dirty="0" smtClean="0">
                <a:solidFill>
                  <a:srgbClr val="FF0000"/>
                </a:solidFill>
                <a:latin typeface="Century Gothic" panose="020B0502020202020204" pitchFamily="34" charset="0"/>
              </a:rPr>
              <a:t>1</a:t>
            </a:r>
            <a:r>
              <a:rPr lang="en-US" sz="2400" baseline="30000" dirty="0" smtClean="0">
                <a:solidFill>
                  <a:srgbClr val="FF0000"/>
                </a:solidFill>
                <a:latin typeface="Century Gothic" panose="020B0502020202020204" pitchFamily="34" charset="0"/>
              </a:rPr>
              <a:t>st</a:t>
            </a:r>
            <a:r>
              <a:rPr lang="en-US" sz="2400" dirty="0" smtClean="0">
                <a:solidFill>
                  <a:srgbClr val="FF0000"/>
                </a:solidFill>
                <a:latin typeface="Century Gothic" panose="020B0502020202020204" pitchFamily="34" charset="0"/>
              </a:rPr>
              <a:t> Level</a:t>
            </a:r>
            <a:endParaRPr lang="en-US" sz="1600" dirty="0">
              <a:solidFill>
                <a:srgbClr val="FF0000"/>
              </a:solidFill>
              <a:latin typeface="Century Gothic" panose="020B0502020202020204" pitchFamily="34" charset="0"/>
            </a:endParaRPr>
          </a:p>
        </p:txBody>
      </p:sp>
      <p:sp>
        <p:nvSpPr>
          <p:cNvPr id="25" name="TextBox 24"/>
          <p:cNvSpPr txBox="1"/>
          <p:nvPr/>
        </p:nvSpPr>
        <p:spPr>
          <a:xfrm>
            <a:off x="15123" y="3770531"/>
            <a:ext cx="1558372" cy="461665"/>
          </a:xfrm>
          <a:prstGeom prst="rect">
            <a:avLst/>
          </a:prstGeom>
          <a:noFill/>
        </p:spPr>
        <p:txBody>
          <a:bodyPr wrap="square" rtlCol="0">
            <a:spAutoFit/>
          </a:bodyPr>
          <a:lstStyle/>
          <a:p>
            <a:pPr algn="ctr"/>
            <a:r>
              <a:rPr lang="en-US" sz="2400" dirty="0" smtClean="0">
                <a:solidFill>
                  <a:srgbClr val="FF0000"/>
                </a:solidFill>
                <a:latin typeface="Century Gothic" panose="020B0502020202020204" pitchFamily="34" charset="0"/>
              </a:rPr>
              <a:t>2</a:t>
            </a:r>
            <a:r>
              <a:rPr lang="en-US" sz="2400" baseline="30000" dirty="0" smtClean="0">
                <a:solidFill>
                  <a:srgbClr val="FF0000"/>
                </a:solidFill>
                <a:latin typeface="Century Gothic" panose="020B0502020202020204" pitchFamily="34" charset="0"/>
              </a:rPr>
              <a:t>nd</a:t>
            </a:r>
            <a:r>
              <a:rPr lang="en-US" sz="2400" dirty="0" smtClean="0">
                <a:solidFill>
                  <a:srgbClr val="FF0000"/>
                </a:solidFill>
                <a:latin typeface="Century Gothic" panose="020B0502020202020204" pitchFamily="34" charset="0"/>
              </a:rPr>
              <a:t> Level</a:t>
            </a:r>
            <a:endParaRPr lang="en-US" sz="1600" dirty="0">
              <a:solidFill>
                <a:srgbClr val="FF0000"/>
              </a:solidFill>
              <a:latin typeface="Century Gothic" panose="020B0502020202020204" pitchFamily="34" charset="0"/>
            </a:endParaRPr>
          </a:p>
        </p:txBody>
      </p:sp>
      <p:sp>
        <p:nvSpPr>
          <p:cNvPr id="28" name="TextBox 27"/>
          <p:cNvSpPr txBox="1"/>
          <p:nvPr/>
        </p:nvSpPr>
        <p:spPr>
          <a:xfrm>
            <a:off x="1314574" y="5791200"/>
            <a:ext cx="5238626" cy="919401"/>
          </a:xfrm>
          <a:prstGeom prst="roundRect">
            <a:avLst/>
          </a:prstGeom>
          <a:noFill/>
          <a:ln w="28575">
            <a:noFill/>
          </a:ln>
        </p:spPr>
        <p:style>
          <a:lnRef idx="2">
            <a:schemeClr val="accent6"/>
          </a:lnRef>
          <a:fillRef idx="1">
            <a:schemeClr val="lt1"/>
          </a:fillRef>
          <a:effectRef idx="0">
            <a:schemeClr val="accent6"/>
          </a:effectRef>
          <a:fontRef idx="minor">
            <a:schemeClr val="dk1"/>
          </a:fontRef>
        </p:style>
        <p:txBody>
          <a:bodyPr wrap="square" rtlCol="0">
            <a:spAutoFit/>
          </a:bodyPr>
          <a:lstStyle/>
          <a:p>
            <a:pPr>
              <a:spcBef>
                <a:spcPts val="600"/>
              </a:spcBef>
              <a:spcAft>
                <a:spcPts val="600"/>
              </a:spcAft>
            </a:pPr>
            <a:r>
              <a:rPr lang="en-US" sz="4000" dirty="0" smtClean="0">
                <a:solidFill>
                  <a:schemeClr val="tx1">
                    <a:lumMod val="65000"/>
                    <a:lumOff val="35000"/>
                  </a:schemeClr>
                </a:solidFill>
              </a:rPr>
              <a:t>96.7</a:t>
            </a:r>
            <a:r>
              <a:rPr lang="en-US" sz="2000" dirty="0" smtClean="0">
                <a:solidFill>
                  <a:schemeClr val="tx1">
                    <a:lumMod val="65000"/>
                    <a:lumOff val="35000"/>
                  </a:schemeClr>
                </a:solidFill>
              </a:rPr>
              <a:t>%  </a:t>
            </a:r>
            <a:r>
              <a:rPr lang="en-US" sz="4400" dirty="0" smtClean="0">
                <a:solidFill>
                  <a:schemeClr val="bg1">
                    <a:lumMod val="65000"/>
                  </a:schemeClr>
                </a:solidFill>
              </a:rPr>
              <a:t>|</a:t>
            </a:r>
            <a:r>
              <a:rPr lang="en-US" sz="4800" dirty="0" smtClean="0">
                <a:solidFill>
                  <a:schemeClr val="tx1"/>
                </a:solidFill>
              </a:rPr>
              <a:t> </a:t>
            </a:r>
            <a:r>
              <a:rPr lang="en-US" sz="4000" dirty="0" smtClean="0">
                <a:solidFill>
                  <a:srgbClr val="FF0000"/>
                </a:solidFill>
              </a:rPr>
              <a:t>256</a:t>
            </a:r>
            <a:r>
              <a:rPr lang="en-US" sz="3600" dirty="0" smtClean="0">
                <a:solidFill>
                  <a:srgbClr val="FF0000"/>
                </a:solidFill>
              </a:rPr>
              <a:t> </a:t>
            </a:r>
            <a:r>
              <a:rPr lang="en-US" sz="3600" dirty="0" smtClean="0">
                <a:solidFill>
                  <a:schemeClr val="tx1"/>
                </a:solidFill>
                <a:latin typeface="Century Gothic" panose="020B0502020202020204" pitchFamily="34" charset="0"/>
              </a:rPr>
              <a:t>LPQ </a:t>
            </a:r>
            <a:r>
              <a:rPr lang="en-US" sz="2400" dirty="0" smtClean="0">
                <a:solidFill>
                  <a:schemeClr val="tx1"/>
                </a:solidFill>
                <a:latin typeface="Century Gothic" panose="020B0502020202020204" pitchFamily="34" charset="0"/>
              </a:rPr>
              <a:t>Features</a:t>
            </a:r>
            <a:r>
              <a:rPr lang="en-US" sz="3600" dirty="0" smtClean="0">
                <a:solidFill>
                  <a:schemeClr val="tx1"/>
                </a:solidFill>
                <a:latin typeface="Century Gothic" panose="020B0502020202020204" pitchFamily="34" charset="0"/>
              </a:rPr>
              <a:t> </a:t>
            </a:r>
            <a:endParaRPr lang="en-US" sz="1400" dirty="0" smtClean="0">
              <a:solidFill>
                <a:schemeClr val="tx1"/>
              </a:solidFill>
              <a:latin typeface="Century Gothic" panose="020B0502020202020204" pitchFamily="34" charset="0"/>
            </a:endParaRPr>
          </a:p>
        </p:txBody>
      </p:sp>
    </p:spTree>
    <p:extLst>
      <p:ext uri="{BB962C8B-B14F-4D97-AF65-F5344CB8AC3E}">
        <p14:creationId xmlns:p14="http://schemas.microsoft.com/office/powerpoint/2010/main" val="2279849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7" grpId="0"/>
      <p:bldP spid="24" grpId="0"/>
      <p:bldP spid="25" grpId="0"/>
      <p:bldP spid="2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15"/>
          <p:cNvSpPr>
            <a:spLocks noChangeArrowheads="1"/>
          </p:cNvSpPr>
          <p:nvPr/>
        </p:nvSpPr>
        <p:spPr bwMode="auto">
          <a:xfrm>
            <a:off x="373063" y="152400"/>
            <a:ext cx="6853237"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lstStyle/>
          <a:p>
            <a:pPr>
              <a:defRPr/>
            </a:pPr>
            <a:r>
              <a:rPr lang="en-US" altLang="zh-TW" sz="3600" dirty="0">
                <a:solidFill>
                  <a:srgbClr val="4D4D4D"/>
                </a:solidFill>
                <a:latin typeface="Georgia" charset="0"/>
                <a:ea typeface="新細明體" charset="0"/>
                <a:cs typeface="新細明體" charset="0"/>
              </a:rPr>
              <a:t>Conclusion and Future </a:t>
            </a:r>
            <a:r>
              <a:rPr lang="en-US" altLang="zh-TW" sz="3600" dirty="0" smtClean="0">
                <a:solidFill>
                  <a:srgbClr val="4D4D4D"/>
                </a:solidFill>
                <a:latin typeface="Georgia" charset="0"/>
                <a:ea typeface="新細明體" charset="0"/>
                <a:cs typeface="新細明體" charset="0"/>
              </a:rPr>
              <a:t>Work</a:t>
            </a:r>
            <a:endParaRPr lang="en-US" altLang="zh-TW" sz="3600" dirty="0">
              <a:solidFill>
                <a:srgbClr val="4D4D4D"/>
              </a:solidFill>
              <a:latin typeface="Georgia" charset="0"/>
              <a:ea typeface="新細明體" charset="0"/>
              <a:cs typeface="新細明體" charset="0"/>
            </a:endParaRPr>
          </a:p>
        </p:txBody>
      </p:sp>
      <p:sp>
        <p:nvSpPr>
          <p:cNvPr id="2" name="Slide Number Placeholder 1"/>
          <p:cNvSpPr>
            <a:spLocks noGrp="1"/>
          </p:cNvSpPr>
          <p:nvPr>
            <p:ph type="sldNum" sz="quarter" idx="12"/>
          </p:nvPr>
        </p:nvSpPr>
        <p:spPr/>
        <p:txBody>
          <a:bodyPr/>
          <a:lstStyle/>
          <a:p>
            <a:fld id="{B95760C2-38E4-496F-933D-2305F303D3F1}" type="slidenum">
              <a:rPr lang="zh-TW" altLang="en-US" smtClean="0"/>
              <a:pPr/>
              <a:t>13</a:t>
            </a:fld>
            <a:endParaRPr lang="en-US" altLang="zh-TW"/>
          </a:p>
        </p:txBody>
      </p:sp>
      <p:sp>
        <p:nvSpPr>
          <p:cNvPr id="6" name="TextBox 5"/>
          <p:cNvSpPr txBox="1"/>
          <p:nvPr/>
        </p:nvSpPr>
        <p:spPr>
          <a:xfrm>
            <a:off x="685800" y="3048000"/>
            <a:ext cx="1828800" cy="578882"/>
          </a:xfrm>
          <a:prstGeom prst="roundRect">
            <a:avLst/>
          </a:prstGeom>
          <a:solidFill>
            <a:schemeClr val="bg1"/>
          </a:solidFill>
          <a:ln w="28575">
            <a:no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2800" dirty="0" smtClean="0">
                <a:solidFill>
                  <a:schemeClr val="tx1"/>
                </a:solidFill>
                <a:latin typeface="Century Gothic" panose="020B0502020202020204" pitchFamily="34" charset="0"/>
              </a:rPr>
              <a:t>BENEFITS</a:t>
            </a:r>
            <a:endParaRPr lang="en-US" sz="2800" dirty="0">
              <a:solidFill>
                <a:schemeClr val="tx1"/>
              </a:solidFill>
              <a:latin typeface="Century Gothic" panose="020B0502020202020204" pitchFamily="34" charset="0"/>
            </a:endParaRPr>
          </a:p>
        </p:txBody>
      </p:sp>
      <p:sp>
        <p:nvSpPr>
          <p:cNvPr id="7" name="TextBox 6"/>
          <p:cNvSpPr txBox="1"/>
          <p:nvPr/>
        </p:nvSpPr>
        <p:spPr>
          <a:xfrm>
            <a:off x="762000" y="3962400"/>
            <a:ext cx="1676400" cy="783193"/>
          </a:xfrm>
          <a:prstGeom prst="roundRect">
            <a:avLst/>
          </a:prstGeom>
          <a:solidFill>
            <a:schemeClr val="bg1">
              <a:lumMod val="85000"/>
            </a:schemeClr>
          </a:solidFill>
          <a:ln w="28575">
            <a:no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4000" dirty="0" smtClean="0">
                <a:solidFill>
                  <a:schemeClr val="tx1"/>
                </a:solidFill>
                <a:latin typeface="Century Gothic" panose="020B0502020202020204" pitchFamily="34" charset="0"/>
              </a:rPr>
              <a:t>PRICE</a:t>
            </a:r>
            <a:endParaRPr lang="en-US" sz="4000" dirty="0">
              <a:solidFill>
                <a:schemeClr val="tx1"/>
              </a:solidFill>
              <a:latin typeface="Century Gothic" panose="020B0502020202020204" pitchFamily="34" charset="0"/>
            </a:endParaRPr>
          </a:p>
        </p:txBody>
      </p:sp>
      <p:sp>
        <p:nvSpPr>
          <p:cNvPr id="12" name="TextBox 11"/>
          <p:cNvSpPr txBox="1"/>
          <p:nvPr/>
        </p:nvSpPr>
        <p:spPr>
          <a:xfrm>
            <a:off x="615351" y="1824633"/>
            <a:ext cx="1828800" cy="1055608"/>
          </a:xfrm>
          <a:prstGeom prst="roundRect">
            <a:avLst/>
          </a:prstGeom>
          <a:noFill/>
          <a:ln w="28575">
            <a:no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2800" dirty="0" smtClean="0">
                <a:solidFill>
                  <a:schemeClr val="tx1"/>
                </a:solidFill>
                <a:latin typeface="Century Gothic" panose="020B0502020202020204" pitchFamily="34" charset="0"/>
              </a:rPr>
              <a:t>WHICH</a:t>
            </a:r>
          </a:p>
          <a:p>
            <a:pPr algn="ctr"/>
            <a:r>
              <a:rPr lang="en-US" sz="2800" dirty="0" smtClean="0">
                <a:solidFill>
                  <a:schemeClr val="tx1"/>
                </a:solidFill>
                <a:latin typeface="Century Gothic" panose="020B0502020202020204" pitchFamily="34" charset="0"/>
              </a:rPr>
              <a:t>BETTER</a:t>
            </a:r>
            <a:endParaRPr lang="en-US" sz="2800" dirty="0">
              <a:solidFill>
                <a:schemeClr val="tx1"/>
              </a:solidFill>
              <a:latin typeface="Century Gothic" panose="020B0502020202020204" pitchFamily="34" charset="0"/>
            </a:endParaRPr>
          </a:p>
        </p:txBody>
      </p:sp>
      <p:grpSp>
        <p:nvGrpSpPr>
          <p:cNvPr id="14" name="Group 13"/>
          <p:cNvGrpSpPr/>
          <p:nvPr/>
        </p:nvGrpSpPr>
        <p:grpSpPr>
          <a:xfrm>
            <a:off x="2743200" y="1981200"/>
            <a:ext cx="6212458" cy="783193"/>
            <a:chOff x="2743200" y="1981200"/>
            <a:chExt cx="6212458" cy="783193"/>
          </a:xfrm>
        </p:grpSpPr>
        <p:sp>
          <p:nvSpPr>
            <p:cNvPr id="3" name="Rectangle 2"/>
            <p:cNvSpPr/>
            <p:nvPr/>
          </p:nvSpPr>
          <p:spPr>
            <a:xfrm>
              <a:off x="3012058" y="1981200"/>
              <a:ext cx="5943600" cy="707886"/>
            </a:xfrm>
            <a:prstGeom prst="rect">
              <a:avLst/>
            </a:prstGeom>
          </p:spPr>
          <p:txBody>
            <a:bodyPr wrap="square">
              <a:spAutoFit/>
            </a:bodyPr>
            <a:lstStyle/>
            <a:p>
              <a:r>
                <a:rPr lang="en-US" sz="2000" kern="50" spc="25" dirty="0">
                  <a:latin typeface="Century Gothic" panose="020B0502020202020204" pitchFamily="34" charset="0"/>
                  <a:ea typeface="Times New Roman" panose="02020603050405020304" pitchFamily="18" charset="0"/>
                </a:rPr>
                <a:t>Three-levels </a:t>
              </a:r>
              <a:r>
                <a:rPr lang="en-US" sz="2000" kern="50" spc="25" dirty="0" smtClean="0">
                  <a:latin typeface="Century Gothic" panose="020B0502020202020204" pitchFamily="34" charset="0"/>
                  <a:ea typeface="Times New Roman" panose="02020603050405020304" pitchFamily="18" charset="0"/>
                </a:rPr>
                <a:t>contributes to more accurate and ROBUST classification than two-levels</a:t>
              </a:r>
              <a:endParaRPr lang="en-US" sz="2000" kern="50" spc="25" dirty="0">
                <a:latin typeface="Century Gothic" panose="020B0502020202020204" pitchFamily="34" charset="0"/>
                <a:ea typeface="Times New Roman" panose="02020603050405020304" pitchFamily="18" charset="0"/>
              </a:endParaRPr>
            </a:p>
          </p:txBody>
        </p:sp>
        <p:cxnSp>
          <p:nvCxnSpPr>
            <p:cNvPr id="13" name="Straight Connector 12"/>
            <p:cNvCxnSpPr/>
            <p:nvPr/>
          </p:nvCxnSpPr>
          <p:spPr>
            <a:xfrm>
              <a:off x="2743200" y="1981200"/>
              <a:ext cx="0" cy="783193"/>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5" name="Group 14"/>
          <p:cNvGrpSpPr/>
          <p:nvPr/>
        </p:nvGrpSpPr>
        <p:grpSpPr>
          <a:xfrm>
            <a:off x="2743200" y="3048000"/>
            <a:ext cx="3371155" cy="578882"/>
            <a:chOff x="2743200" y="3048000"/>
            <a:chExt cx="3371155" cy="578882"/>
          </a:xfrm>
        </p:grpSpPr>
        <p:cxnSp>
          <p:nvCxnSpPr>
            <p:cNvPr id="5" name="Straight Connector 4"/>
            <p:cNvCxnSpPr/>
            <p:nvPr/>
          </p:nvCxnSpPr>
          <p:spPr>
            <a:xfrm>
              <a:off x="2743200" y="3048000"/>
              <a:ext cx="0" cy="578882"/>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9" name="Rectangle 8"/>
            <p:cNvSpPr/>
            <p:nvPr/>
          </p:nvSpPr>
          <p:spPr>
            <a:xfrm>
              <a:off x="3010620" y="3106608"/>
              <a:ext cx="3103735" cy="461665"/>
            </a:xfrm>
            <a:prstGeom prst="rect">
              <a:avLst/>
            </a:prstGeom>
          </p:spPr>
          <p:txBody>
            <a:bodyPr wrap="none">
              <a:spAutoFit/>
            </a:bodyPr>
            <a:lstStyle/>
            <a:p>
              <a:r>
                <a:rPr lang="en-US" altLang="zh-CN" sz="2400" kern="50" spc="25" dirty="0" smtClean="0">
                  <a:latin typeface="Century Gothic" panose="020B0502020202020204" pitchFamily="34" charset="0"/>
                  <a:ea typeface="Times New Roman" panose="02020603050405020304" pitchFamily="18" charset="0"/>
                </a:rPr>
                <a:t>Improve </a:t>
              </a:r>
              <a:r>
                <a:rPr lang="en-US" sz="2400" kern="50" spc="25" dirty="0" smtClean="0">
                  <a:latin typeface="Century Gothic" panose="020B0502020202020204" pitchFamily="34" charset="0"/>
                  <a:ea typeface="Times New Roman" panose="02020603050405020304" pitchFamily="18" charset="0"/>
                </a:rPr>
                <a:t>accuracy </a:t>
              </a:r>
              <a:endParaRPr lang="en-US" sz="2400" dirty="0"/>
            </a:p>
          </p:txBody>
        </p:sp>
      </p:grpSp>
      <p:grpSp>
        <p:nvGrpSpPr>
          <p:cNvPr id="16" name="Group 15"/>
          <p:cNvGrpSpPr/>
          <p:nvPr/>
        </p:nvGrpSpPr>
        <p:grpSpPr>
          <a:xfrm>
            <a:off x="2743200" y="3962400"/>
            <a:ext cx="5105399" cy="783193"/>
            <a:chOff x="2743200" y="3962400"/>
            <a:chExt cx="5105399" cy="783193"/>
          </a:xfrm>
        </p:grpSpPr>
        <p:cxnSp>
          <p:nvCxnSpPr>
            <p:cNvPr id="10" name="Straight Connector 9"/>
            <p:cNvCxnSpPr/>
            <p:nvPr/>
          </p:nvCxnSpPr>
          <p:spPr>
            <a:xfrm>
              <a:off x="2743200" y="3962400"/>
              <a:ext cx="0" cy="783193"/>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2971800" y="3962400"/>
              <a:ext cx="4876799" cy="707886"/>
            </a:xfrm>
            <a:prstGeom prst="rect">
              <a:avLst/>
            </a:prstGeom>
          </p:spPr>
          <p:txBody>
            <a:bodyPr wrap="square">
              <a:spAutoFit/>
            </a:bodyPr>
            <a:lstStyle/>
            <a:p>
              <a:r>
                <a:rPr lang="en-US" sz="2000" kern="50" spc="25" dirty="0">
                  <a:latin typeface="Century Gothic" panose="020B0502020202020204" pitchFamily="34" charset="0"/>
                  <a:ea typeface="Times New Roman" panose="02020603050405020304" pitchFamily="18" charset="0"/>
                </a:rPr>
                <a:t>Accuracy decreases as more targets classified in lower levels</a:t>
              </a:r>
              <a:endParaRPr lang="en-US" sz="2000" dirty="0"/>
            </a:p>
          </p:txBody>
        </p:sp>
      </p:grpSp>
      <p:sp>
        <p:nvSpPr>
          <p:cNvPr id="19" name="TextBox 18"/>
          <p:cNvSpPr txBox="1"/>
          <p:nvPr/>
        </p:nvSpPr>
        <p:spPr>
          <a:xfrm>
            <a:off x="1403103" y="5189855"/>
            <a:ext cx="2070594" cy="1362075"/>
          </a:xfrm>
          <a:prstGeom prst="roundRect">
            <a:avLst/>
          </a:prstGeom>
          <a:noFill/>
          <a:ln w="28575">
            <a:solidFill>
              <a:schemeClr val="bg1">
                <a:lumMod val="50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5400" dirty="0" smtClean="0">
                <a:solidFill>
                  <a:schemeClr val="tx1"/>
                </a:solidFill>
              </a:rPr>
              <a:t>WHY</a:t>
            </a:r>
          </a:p>
          <a:p>
            <a:pPr algn="ctr"/>
            <a:r>
              <a:rPr lang="en-US" sz="2000" dirty="0" smtClean="0">
                <a:solidFill>
                  <a:schemeClr val="tx1"/>
                </a:solidFill>
              </a:rPr>
              <a:t>UPPER LIMIT</a:t>
            </a:r>
            <a:endParaRPr lang="en-US" sz="2000" dirty="0">
              <a:solidFill>
                <a:schemeClr val="tx1"/>
              </a:solidFill>
            </a:endParaRPr>
          </a:p>
        </p:txBody>
      </p:sp>
      <p:sp>
        <p:nvSpPr>
          <p:cNvPr id="20" name="TextBox 19"/>
          <p:cNvSpPr txBox="1"/>
          <p:nvPr/>
        </p:nvSpPr>
        <p:spPr>
          <a:xfrm>
            <a:off x="4267200" y="5189855"/>
            <a:ext cx="2438400" cy="1362075"/>
          </a:xfrm>
          <a:prstGeom prst="roundRect">
            <a:avLst/>
          </a:prstGeom>
          <a:noFill/>
          <a:ln w="28575">
            <a:solidFill>
              <a:schemeClr val="bg1">
                <a:lumMod val="50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5400" dirty="0" smtClean="0">
                <a:solidFill>
                  <a:schemeClr val="tx1"/>
                </a:solidFill>
              </a:rPr>
              <a:t>MORE</a:t>
            </a:r>
          </a:p>
          <a:p>
            <a:pPr algn="ctr"/>
            <a:r>
              <a:rPr lang="en-US" sz="2000" dirty="0" smtClean="0">
                <a:solidFill>
                  <a:schemeClr val="tx1"/>
                </a:solidFill>
              </a:rPr>
              <a:t>FEATURES</a:t>
            </a:r>
            <a:endParaRPr lang="en-US" sz="2000" dirty="0">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2" grpId="0"/>
      <p:bldP spid="19" grpId="0" animBg="1"/>
      <p:bldP spid="2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15"/>
          <p:cNvSpPr>
            <a:spLocks noChangeArrowheads="1"/>
          </p:cNvSpPr>
          <p:nvPr/>
        </p:nvSpPr>
        <p:spPr bwMode="auto">
          <a:xfrm>
            <a:off x="373063" y="152400"/>
            <a:ext cx="6853237"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lstStyle/>
          <a:p>
            <a:pPr>
              <a:defRPr/>
            </a:pPr>
            <a:r>
              <a:rPr lang="en-US" altLang="zh-TW" sz="3600" dirty="0" smtClean="0">
                <a:solidFill>
                  <a:srgbClr val="4D4D4D"/>
                </a:solidFill>
                <a:latin typeface="Georgia" charset="0"/>
                <a:ea typeface="新細明體" charset="0"/>
                <a:cs typeface="新細明體" charset="0"/>
              </a:rPr>
              <a:t>References</a:t>
            </a:r>
            <a:endParaRPr lang="en-US" altLang="zh-TW" sz="3600" dirty="0">
              <a:solidFill>
                <a:srgbClr val="4D4D4D"/>
              </a:solidFill>
              <a:latin typeface="Georgia" charset="0"/>
              <a:ea typeface="新細明體" charset="0"/>
              <a:cs typeface="新細明體" charset="0"/>
            </a:endParaRPr>
          </a:p>
        </p:txBody>
      </p:sp>
      <p:sp>
        <p:nvSpPr>
          <p:cNvPr id="2" name="Slide Number Placeholder 1"/>
          <p:cNvSpPr>
            <a:spLocks noGrp="1"/>
          </p:cNvSpPr>
          <p:nvPr>
            <p:ph type="sldNum" sz="quarter" idx="12"/>
          </p:nvPr>
        </p:nvSpPr>
        <p:spPr/>
        <p:txBody>
          <a:bodyPr/>
          <a:lstStyle/>
          <a:p>
            <a:fld id="{B95760C2-38E4-496F-933D-2305F303D3F1}" type="slidenum">
              <a:rPr lang="zh-TW" altLang="en-US" smtClean="0"/>
              <a:pPr/>
              <a:t>14</a:t>
            </a:fld>
            <a:endParaRPr lang="en-US" altLang="zh-TW"/>
          </a:p>
        </p:txBody>
      </p:sp>
      <p:sp>
        <p:nvSpPr>
          <p:cNvPr id="3" name="Rectangle 2"/>
          <p:cNvSpPr/>
          <p:nvPr/>
        </p:nvSpPr>
        <p:spPr>
          <a:xfrm>
            <a:off x="358686" y="1646654"/>
            <a:ext cx="8099514" cy="4801314"/>
          </a:xfrm>
          <a:prstGeom prst="rect">
            <a:avLst/>
          </a:prstGeom>
        </p:spPr>
        <p:txBody>
          <a:bodyPr wrap="square">
            <a:spAutoFit/>
          </a:bodyPr>
          <a:lstStyle/>
          <a:p>
            <a:pPr marL="285750" indent="-285750" algn="just">
              <a:buFont typeface="Arial" panose="020B0604020202020204" pitchFamily="34" charset="0"/>
              <a:buChar char="•"/>
            </a:pPr>
            <a:r>
              <a:rPr lang="en-US" dirty="0">
                <a:latin typeface="Century Gothic" panose="020B0502020202020204" pitchFamily="34" charset="0"/>
              </a:rPr>
              <a:t>[1] THE 7% RULE. </a:t>
            </a:r>
            <a:r>
              <a:rPr lang="en-US" dirty="0">
                <a:latin typeface="Century Gothic" panose="020B0502020202020204" pitchFamily="34" charset="0"/>
                <a:hlinkClick r:id="rId2"/>
              </a:rPr>
              <a:t>http://ubiquity.acm.org/article.cfm?id=2043156</a:t>
            </a:r>
            <a:endParaRPr lang="en-US" dirty="0">
              <a:latin typeface="Century Gothic" panose="020B0502020202020204" pitchFamily="34" charset="0"/>
            </a:endParaRPr>
          </a:p>
          <a:p>
            <a:pPr marL="285750" indent="-285750" algn="just">
              <a:buFont typeface="Arial" panose="020B0604020202020204" pitchFamily="34" charset="0"/>
              <a:buChar char="•"/>
            </a:pPr>
            <a:r>
              <a:rPr lang="en-US" dirty="0">
                <a:latin typeface="Century Gothic" panose="020B0502020202020204" pitchFamily="34" charset="0"/>
              </a:rPr>
              <a:t>[2] Vo, A. and N.Q. Ly, </a:t>
            </a:r>
            <a:r>
              <a:rPr lang="en-US" i="1" dirty="0">
                <a:latin typeface="Century Gothic" panose="020B0502020202020204" pitchFamily="34" charset="0"/>
              </a:rPr>
              <a:t>Facial Expression Recognition Using Pyramid Local Phase </a:t>
            </a:r>
            <a:r>
              <a:rPr lang="en-US" dirty="0">
                <a:latin typeface="Century Gothic" panose="020B0502020202020204" pitchFamily="34" charset="0"/>
              </a:rPr>
              <a:t>123 </a:t>
            </a:r>
            <a:r>
              <a:rPr lang="en-US" i="1" dirty="0">
                <a:latin typeface="Century Gothic" panose="020B0502020202020204" pitchFamily="34" charset="0"/>
              </a:rPr>
              <a:t>Quantization Descriptor</a:t>
            </a:r>
            <a:r>
              <a:rPr lang="en-US" dirty="0">
                <a:latin typeface="Century Gothic" panose="020B0502020202020204" pitchFamily="34" charset="0"/>
              </a:rPr>
              <a:t>, in </a:t>
            </a:r>
            <a:r>
              <a:rPr lang="en-US" i="1" dirty="0">
                <a:latin typeface="Century Gothic" panose="020B0502020202020204" pitchFamily="34" charset="0"/>
              </a:rPr>
              <a:t>Knowledge and Systems Engineering</a:t>
            </a:r>
            <a:r>
              <a:rPr lang="en-US" dirty="0">
                <a:latin typeface="Century Gothic" panose="020B0502020202020204" pitchFamily="34" charset="0"/>
              </a:rPr>
              <a:t>. 2015, Springer. p. 124 105-115. </a:t>
            </a:r>
          </a:p>
          <a:p>
            <a:pPr marL="285750" indent="-285750" algn="just">
              <a:buFont typeface="Arial" panose="020B0604020202020204" pitchFamily="34" charset="0"/>
              <a:buChar char="•"/>
            </a:pPr>
            <a:r>
              <a:rPr lang="en-US" dirty="0">
                <a:latin typeface="Century Gothic" panose="020B0502020202020204" pitchFamily="34" charset="0"/>
              </a:rPr>
              <a:t>[3] </a:t>
            </a:r>
            <a:r>
              <a:rPr lang="en-US" dirty="0" err="1">
                <a:latin typeface="Century Gothic" panose="020B0502020202020204" pitchFamily="34" charset="0"/>
              </a:rPr>
              <a:t>Kanade</a:t>
            </a:r>
            <a:r>
              <a:rPr lang="en-US" dirty="0">
                <a:latin typeface="Century Gothic" panose="020B0502020202020204" pitchFamily="34" charset="0"/>
              </a:rPr>
              <a:t>, T., J.F. Cohn, and Y. Tian. Comprehensive database for facial expression 201 analysis. in Automatic Face and Gesture Recognition, 2000. Proceedings. Fourth IEEE 202 International Conference on. 2000. IEEE</a:t>
            </a:r>
          </a:p>
          <a:p>
            <a:pPr marL="285750" indent="-285750" algn="just">
              <a:buFont typeface="Arial" panose="020B0604020202020204" pitchFamily="34" charset="0"/>
              <a:buChar char="•"/>
            </a:pPr>
            <a:r>
              <a:rPr lang="en-US" dirty="0">
                <a:latin typeface="Century Gothic" panose="020B0502020202020204" pitchFamily="34" charset="0"/>
              </a:rPr>
              <a:t>[4] Lucey, P., et al. The Extended Cohn-</a:t>
            </a:r>
            <a:r>
              <a:rPr lang="en-US" dirty="0" err="1">
                <a:latin typeface="Century Gothic" panose="020B0502020202020204" pitchFamily="34" charset="0"/>
              </a:rPr>
              <a:t>Kanade</a:t>
            </a:r>
            <a:r>
              <a:rPr lang="en-US" dirty="0">
                <a:latin typeface="Century Gothic" panose="020B0502020202020204" pitchFamily="34" charset="0"/>
              </a:rPr>
              <a:t> Dataset (CK+): A complete dataset for action 204 unit and emotion-specified expression. in Computer Vision and Pattern Recognition 205 Workshops (CVPRW), 2010 IEEE Computer Society Conference on. 2010. IEEE.</a:t>
            </a:r>
          </a:p>
          <a:p>
            <a:pPr marL="285750" indent="-285750" algn="just">
              <a:buFont typeface="Arial" panose="020B0604020202020204" pitchFamily="34" charset="0"/>
              <a:buChar char="•"/>
            </a:pPr>
            <a:r>
              <a:rPr lang="en-US" dirty="0">
                <a:latin typeface="Century Gothic" panose="020B0502020202020204" pitchFamily="34" charset="0"/>
              </a:rPr>
              <a:t>[5] Bartlett, M.S., et al. Recognizing facial expression: machine learning and application to 198 spontaneous behavior. in Computer Vision and Pattern Recognition, 2005. CVPR 2005. 199 IEEE Computer Society Conference on. 2005. IEEE.</a:t>
            </a:r>
          </a:p>
        </p:txBody>
      </p:sp>
    </p:spTree>
    <p:extLst>
      <p:ext uri="{BB962C8B-B14F-4D97-AF65-F5344CB8AC3E}">
        <p14:creationId xmlns:p14="http://schemas.microsoft.com/office/powerpoint/2010/main" val="220805634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B95760C2-38E4-496F-933D-2305F303D3F1}" type="slidenum">
              <a:rPr lang="zh-TW" altLang="en-US" smtClean="0"/>
              <a:pPr/>
              <a:t>15</a:t>
            </a:fld>
            <a:endParaRPr lang="en-US" altLang="zh-TW" dirty="0"/>
          </a:p>
        </p:txBody>
      </p:sp>
      <p:sp>
        <p:nvSpPr>
          <p:cNvPr id="4" name="TextBox 3"/>
          <p:cNvSpPr txBox="1"/>
          <p:nvPr/>
        </p:nvSpPr>
        <p:spPr>
          <a:xfrm>
            <a:off x="533400" y="1752600"/>
            <a:ext cx="3671198" cy="646331"/>
          </a:xfrm>
          <a:prstGeom prst="rect">
            <a:avLst/>
          </a:prstGeom>
          <a:noFill/>
        </p:spPr>
        <p:txBody>
          <a:bodyPr wrap="none" rtlCol="0">
            <a:spAutoFit/>
          </a:bodyPr>
          <a:lstStyle/>
          <a:p>
            <a:r>
              <a:rPr lang="en-US" sz="3600" dirty="0" smtClean="0">
                <a:latin typeface="Century Gothic" panose="020B0502020202020204" pitchFamily="34" charset="0"/>
              </a:rPr>
              <a:t>Chengjun Yuan</a:t>
            </a:r>
            <a:endParaRPr lang="en-US" sz="2400" dirty="0">
              <a:latin typeface="Century Gothic" panose="020B0502020202020204" pitchFamily="34" charset="0"/>
            </a:endParaRPr>
          </a:p>
        </p:txBody>
      </p:sp>
      <p:sp>
        <p:nvSpPr>
          <p:cNvPr id="5" name="TextBox 4"/>
          <p:cNvSpPr txBox="1"/>
          <p:nvPr/>
        </p:nvSpPr>
        <p:spPr>
          <a:xfrm>
            <a:off x="5334000" y="1752600"/>
            <a:ext cx="1951175" cy="646331"/>
          </a:xfrm>
          <a:prstGeom prst="rect">
            <a:avLst/>
          </a:prstGeom>
          <a:noFill/>
        </p:spPr>
        <p:txBody>
          <a:bodyPr wrap="none" rtlCol="0">
            <a:spAutoFit/>
          </a:bodyPr>
          <a:lstStyle/>
          <a:p>
            <a:r>
              <a:rPr lang="en-US" sz="3600" dirty="0" err="1" smtClean="0">
                <a:latin typeface="Century Gothic" panose="020B0502020202020204" pitchFamily="34" charset="0"/>
              </a:rPr>
              <a:t>Yijun</a:t>
            </a:r>
            <a:r>
              <a:rPr lang="en-US" sz="3600" dirty="0" smtClean="0">
                <a:latin typeface="Century Gothic" panose="020B0502020202020204" pitchFamily="34" charset="0"/>
              </a:rPr>
              <a:t> He</a:t>
            </a:r>
            <a:endParaRPr lang="en-US" sz="2400" dirty="0">
              <a:latin typeface="Century Gothic" panose="020B0502020202020204" pitchFamily="34" charset="0"/>
            </a:endParaRPr>
          </a:p>
        </p:txBody>
      </p:sp>
      <p:sp>
        <p:nvSpPr>
          <p:cNvPr id="6" name="Rectangle 5"/>
          <p:cNvSpPr/>
          <p:nvPr/>
        </p:nvSpPr>
        <p:spPr>
          <a:xfrm>
            <a:off x="4914900" y="2438463"/>
            <a:ext cx="3543300" cy="2246769"/>
          </a:xfrm>
          <a:prstGeom prst="rect">
            <a:avLst/>
          </a:prstGeom>
        </p:spPr>
        <p:txBody>
          <a:bodyPr wrap="square">
            <a:spAutoFit/>
          </a:bodyPr>
          <a:lstStyle/>
          <a:p>
            <a:pPr marL="285750" indent="-285750">
              <a:buFont typeface="Arial" panose="020B0604020202020204" pitchFamily="34" charset="0"/>
              <a:buChar char="•"/>
            </a:pPr>
            <a:r>
              <a:rPr lang="en-US" sz="2800" dirty="0">
                <a:latin typeface="Century Gothic" panose="020B0502020202020204" pitchFamily="34" charset="0"/>
              </a:rPr>
              <a:t>Paper Collection</a:t>
            </a:r>
          </a:p>
          <a:p>
            <a:pPr marL="285750" indent="-285750">
              <a:buFont typeface="Arial" panose="020B0604020202020204" pitchFamily="34" charset="0"/>
              <a:buChar char="•"/>
            </a:pPr>
            <a:r>
              <a:rPr lang="en-US" sz="2800" dirty="0">
                <a:latin typeface="Century Gothic" panose="020B0502020202020204" pitchFamily="34" charset="0"/>
              </a:rPr>
              <a:t>Ideal Discussion</a:t>
            </a:r>
          </a:p>
          <a:p>
            <a:pPr marL="285750" indent="-285750">
              <a:buFont typeface="Arial" panose="020B0604020202020204" pitchFamily="34" charset="0"/>
              <a:buChar char="•"/>
            </a:pPr>
            <a:r>
              <a:rPr lang="en-US" sz="2800" dirty="0">
                <a:latin typeface="Century Gothic" panose="020B0502020202020204" pitchFamily="34" charset="0"/>
              </a:rPr>
              <a:t>Experimental Discussion</a:t>
            </a:r>
          </a:p>
          <a:p>
            <a:pPr marL="285750" indent="-285750">
              <a:buFont typeface="Arial" panose="020B0604020202020204" pitchFamily="34" charset="0"/>
              <a:buChar char="•"/>
            </a:pPr>
            <a:r>
              <a:rPr lang="en-US" sz="2800" dirty="0" smtClean="0">
                <a:latin typeface="Century Gothic" panose="020B0502020202020204" pitchFamily="34" charset="0"/>
              </a:rPr>
              <a:t>Make </a:t>
            </a:r>
            <a:r>
              <a:rPr lang="en-US" sz="2800" dirty="0">
                <a:latin typeface="Century Gothic" panose="020B0502020202020204" pitchFamily="34" charset="0"/>
              </a:rPr>
              <a:t>PPT</a:t>
            </a:r>
          </a:p>
        </p:txBody>
      </p:sp>
      <p:sp>
        <p:nvSpPr>
          <p:cNvPr id="7" name="Rectangle 6"/>
          <p:cNvSpPr/>
          <p:nvPr/>
        </p:nvSpPr>
        <p:spPr>
          <a:xfrm>
            <a:off x="533400" y="2444214"/>
            <a:ext cx="3429000" cy="3108543"/>
          </a:xfrm>
          <a:prstGeom prst="rect">
            <a:avLst/>
          </a:prstGeom>
        </p:spPr>
        <p:txBody>
          <a:bodyPr wrap="square">
            <a:spAutoFit/>
          </a:bodyPr>
          <a:lstStyle/>
          <a:p>
            <a:pPr marL="285750" indent="-285750">
              <a:buFont typeface="Arial" panose="020B0604020202020204" pitchFamily="34" charset="0"/>
              <a:buChar char="•"/>
            </a:pPr>
            <a:r>
              <a:rPr lang="en-US" sz="2800" dirty="0" smtClean="0">
                <a:latin typeface="Century Gothic" panose="020B0502020202020204" pitchFamily="34" charset="0"/>
              </a:rPr>
              <a:t>Paper Collection</a:t>
            </a:r>
          </a:p>
          <a:p>
            <a:pPr marL="285750" indent="-285750">
              <a:buFont typeface="Arial" panose="020B0604020202020204" pitchFamily="34" charset="0"/>
              <a:buChar char="•"/>
            </a:pPr>
            <a:r>
              <a:rPr lang="en-US" sz="2800" dirty="0" smtClean="0">
                <a:latin typeface="Century Gothic" panose="020B0502020202020204" pitchFamily="34" charset="0"/>
              </a:rPr>
              <a:t>Ideal Discussion</a:t>
            </a:r>
          </a:p>
          <a:p>
            <a:pPr marL="285750" indent="-285750">
              <a:buFont typeface="Arial" panose="020B0604020202020204" pitchFamily="34" charset="0"/>
              <a:buChar char="•"/>
            </a:pPr>
            <a:r>
              <a:rPr lang="en-US" sz="2800" dirty="0" smtClean="0">
                <a:latin typeface="Century Gothic" panose="020B0502020202020204" pitchFamily="34" charset="0"/>
              </a:rPr>
              <a:t>Data Collection</a:t>
            </a:r>
          </a:p>
          <a:p>
            <a:pPr marL="285750" indent="-285750">
              <a:buFont typeface="Arial" panose="020B0604020202020204" pitchFamily="34" charset="0"/>
              <a:buChar char="•"/>
            </a:pPr>
            <a:r>
              <a:rPr lang="en-US" sz="2800" dirty="0" smtClean="0">
                <a:latin typeface="Century Gothic" panose="020B0502020202020204" pitchFamily="34" charset="0"/>
              </a:rPr>
              <a:t>Implementation &amp; </a:t>
            </a:r>
            <a:r>
              <a:rPr lang="en-US" sz="2800" dirty="0" smtClean="0">
                <a:latin typeface="Century Gothic" panose="020B0502020202020204" pitchFamily="34" charset="0"/>
              </a:rPr>
              <a:t>Analysis</a:t>
            </a:r>
          </a:p>
          <a:p>
            <a:pPr marL="285750" indent="-285750">
              <a:buFont typeface="Arial" panose="020B0604020202020204" pitchFamily="34" charset="0"/>
              <a:buChar char="•"/>
            </a:pPr>
            <a:r>
              <a:rPr lang="en-US" altLang="zh-CN" sz="2800" dirty="0" smtClean="0">
                <a:latin typeface="Century Gothic" panose="020B0502020202020204" pitchFamily="34" charset="0"/>
              </a:rPr>
              <a:t>Write Reports</a:t>
            </a:r>
            <a:endParaRPr lang="en-US" sz="2800" dirty="0">
              <a:latin typeface="Century Gothic" panose="020B0502020202020204" pitchFamily="34" charset="0"/>
            </a:endParaRPr>
          </a:p>
          <a:p>
            <a:pPr marL="285750" indent="-285750">
              <a:buFont typeface="Arial" panose="020B0604020202020204" pitchFamily="34" charset="0"/>
              <a:buChar char="•"/>
            </a:pPr>
            <a:r>
              <a:rPr lang="en-US" sz="2800" dirty="0" smtClean="0">
                <a:latin typeface="Century Gothic" panose="020B0502020202020204" pitchFamily="34" charset="0"/>
              </a:rPr>
              <a:t>Make PPT</a:t>
            </a:r>
            <a:endParaRPr lang="en-US" sz="2800" dirty="0">
              <a:latin typeface="Century Gothic" panose="020B0502020202020204" pitchFamily="34" charset="0"/>
            </a:endParaRPr>
          </a:p>
        </p:txBody>
      </p:sp>
      <p:sp>
        <p:nvSpPr>
          <p:cNvPr id="8" name="Rectangle 15"/>
          <p:cNvSpPr>
            <a:spLocks noChangeArrowheads="1"/>
          </p:cNvSpPr>
          <p:nvPr/>
        </p:nvSpPr>
        <p:spPr bwMode="auto">
          <a:xfrm>
            <a:off x="373063" y="152400"/>
            <a:ext cx="6853237"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lstStyle/>
          <a:p>
            <a:pPr>
              <a:defRPr/>
            </a:pPr>
            <a:r>
              <a:rPr lang="en-US" altLang="zh-TW" sz="3600" dirty="0" smtClean="0">
                <a:solidFill>
                  <a:srgbClr val="4D4D4D"/>
                </a:solidFill>
                <a:latin typeface="Georgia" charset="0"/>
                <a:ea typeface="新細明體" charset="0"/>
                <a:cs typeface="新細明體" charset="0"/>
              </a:rPr>
              <a:t>Labor Division</a:t>
            </a:r>
            <a:endParaRPr lang="en-US" altLang="zh-TW" sz="3600" dirty="0">
              <a:solidFill>
                <a:srgbClr val="4D4D4D"/>
              </a:solidFill>
              <a:latin typeface="Georgia" charset="0"/>
              <a:ea typeface="新細明體" charset="0"/>
              <a:cs typeface="新細明體" charset="0"/>
            </a:endParaRPr>
          </a:p>
        </p:txBody>
      </p:sp>
    </p:spTree>
    <p:extLst>
      <p:ext uri="{BB962C8B-B14F-4D97-AF65-F5344CB8AC3E}">
        <p14:creationId xmlns:p14="http://schemas.microsoft.com/office/powerpoint/2010/main" val="163372108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15"/>
          <p:cNvSpPr>
            <a:spLocks noChangeArrowheads="1"/>
          </p:cNvSpPr>
          <p:nvPr/>
        </p:nvSpPr>
        <p:spPr bwMode="auto">
          <a:xfrm>
            <a:off x="373063" y="152400"/>
            <a:ext cx="6853237"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zh-CN" sz="3600">
                <a:solidFill>
                  <a:srgbClr val="4D4D4D"/>
                </a:solidFill>
                <a:latin typeface="Georgia" pitchFamily="18" charset="0"/>
                <a:ea typeface="PMingLiU" pitchFamily="18" charset="-120"/>
              </a:rPr>
              <a:t>Motivation</a:t>
            </a:r>
            <a:endParaRPr lang="en-US" altLang="zh-TW" sz="3600">
              <a:solidFill>
                <a:srgbClr val="4D4D4D"/>
              </a:solidFill>
              <a:latin typeface="Georgia" pitchFamily="18" charset="0"/>
              <a:ea typeface="PMingLiU" pitchFamily="18" charset="-120"/>
            </a:endParaRPr>
          </a:p>
        </p:txBody>
      </p:sp>
      <p:sp>
        <p:nvSpPr>
          <p:cNvPr id="2" name="Slide Number Placeholder 1"/>
          <p:cNvSpPr>
            <a:spLocks noGrp="1"/>
          </p:cNvSpPr>
          <p:nvPr>
            <p:ph type="sldNum" sz="quarter" idx="12"/>
          </p:nvPr>
        </p:nvSpPr>
        <p:spPr/>
        <p:txBody>
          <a:bodyPr/>
          <a:lstStyle/>
          <a:p>
            <a:fld id="{B95760C2-38E4-496F-933D-2305F303D3F1}" type="slidenum">
              <a:rPr lang="zh-TW" altLang="en-US" smtClean="0"/>
              <a:pPr/>
              <a:t>2</a:t>
            </a:fld>
            <a:endParaRPr lang="en-US" altLang="zh-TW"/>
          </a:p>
        </p:txBody>
      </p:sp>
      <p:sp>
        <p:nvSpPr>
          <p:cNvPr id="4" name="TextBox 3"/>
          <p:cNvSpPr txBox="1"/>
          <p:nvPr/>
        </p:nvSpPr>
        <p:spPr>
          <a:xfrm>
            <a:off x="1444270" y="2213206"/>
            <a:ext cx="1600200" cy="1157764"/>
          </a:xfrm>
          <a:prstGeom prst="roundRect">
            <a:avLst/>
          </a:prstGeom>
          <a:noFill/>
          <a:ln w="28575">
            <a:no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4400" dirty="0" smtClean="0">
                <a:solidFill>
                  <a:schemeClr val="tx1"/>
                </a:solidFill>
              </a:rPr>
              <a:t>7</a:t>
            </a:r>
            <a:r>
              <a:rPr lang="en-US" sz="2400" dirty="0" smtClean="0">
                <a:solidFill>
                  <a:schemeClr val="tx1"/>
                </a:solidFill>
              </a:rPr>
              <a:t>%</a:t>
            </a:r>
            <a:endParaRPr lang="en-US" sz="4800" dirty="0" smtClean="0">
              <a:solidFill>
                <a:schemeClr val="tx1"/>
              </a:solidFill>
            </a:endParaRPr>
          </a:p>
          <a:p>
            <a:pPr algn="ctr"/>
            <a:r>
              <a:rPr lang="en-US" dirty="0" smtClean="0">
                <a:solidFill>
                  <a:schemeClr val="tx1"/>
                </a:solidFill>
              </a:rPr>
              <a:t>CONTENT</a:t>
            </a:r>
            <a:endParaRPr lang="en-US" dirty="0">
              <a:solidFill>
                <a:schemeClr val="tx1"/>
              </a:solidFill>
            </a:endParaRPr>
          </a:p>
        </p:txBody>
      </p:sp>
      <p:sp>
        <p:nvSpPr>
          <p:cNvPr id="5" name="TextBox 4"/>
          <p:cNvSpPr txBox="1"/>
          <p:nvPr/>
        </p:nvSpPr>
        <p:spPr>
          <a:xfrm>
            <a:off x="3276600" y="1963795"/>
            <a:ext cx="1600200" cy="1430179"/>
          </a:xfrm>
          <a:prstGeom prst="roundRect">
            <a:avLst/>
          </a:prstGeom>
          <a:noFill/>
          <a:ln w="28575">
            <a:no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5400" dirty="0" smtClean="0">
                <a:solidFill>
                  <a:schemeClr val="tx1"/>
                </a:solidFill>
              </a:rPr>
              <a:t>38</a:t>
            </a:r>
            <a:r>
              <a:rPr lang="en-US" sz="2400" dirty="0" smtClean="0">
                <a:solidFill>
                  <a:schemeClr val="tx1"/>
                </a:solidFill>
              </a:rPr>
              <a:t>%</a:t>
            </a:r>
            <a:endParaRPr lang="en-US" sz="6000" dirty="0" smtClean="0">
              <a:solidFill>
                <a:schemeClr val="tx1"/>
              </a:solidFill>
            </a:endParaRPr>
          </a:p>
          <a:p>
            <a:pPr algn="ctr"/>
            <a:r>
              <a:rPr lang="en-US" sz="2400" dirty="0" smtClean="0">
                <a:solidFill>
                  <a:schemeClr val="tx1"/>
                </a:solidFill>
              </a:rPr>
              <a:t>TONE</a:t>
            </a:r>
            <a:endParaRPr lang="en-US" sz="2400" dirty="0">
              <a:solidFill>
                <a:schemeClr val="tx1"/>
              </a:solidFill>
            </a:endParaRPr>
          </a:p>
        </p:txBody>
      </p:sp>
      <p:sp>
        <p:nvSpPr>
          <p:cNvPr id="6" name="TextBox 5"/>
          <p:cNvSpPr txBox="1"/>
          <p:nvPr/>
        </p:nvSpPr>
        <p:spPr>
          <a:xfrm>
            <a:off x="5341061" y="1384913"/>
            <a:ext cx="2424277" cy="2009061"/>
          </a:xfrm>
          <a:prstGeom prst="roundRect">
            <a:avLst/>
          </a:prstGeom>
          <a:noFill/>
          <a:ln w="28575">
            <a:no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8800" dirty="0" smtClean="0">
                <a:solidFill>
                  <a:schemeClr val="tx1"/>
                </a:solidFill>
              </a:rPr>
              <a:t>55</a:t>
            </a:r>
            <a:r>
              <a:rPr lang="en-US" sz="2400" dirty="0" smtClean="0">
                <a:solidFill>
                  <a:schemeClr val="tx1"/>
                </a:solidFill>
              </a:rPr>
              <a:t>%</a:t>
            </a:r>
            <a:endParaRPr lang="en-US" sz="6000" dirty="0" smtClean="0">
              <a:solidFill>
                <a:schemeClr val="tx1"/>
              </a:solidFill>
            </a:endParaRPr>
          </a:p>
          <a:p>
            <a:pPr algn="ctr"/>
            <a:r>
              <a:rPr lang="en-US" sz="2400" dirty="0" smtClean="0">
                <a:solidFill>
                  <a:schemeClr val="tx1"/>
                </a:solidFill>
              </a:rPr>
              <a:t>EXPRESSION</a:t>
            </a:r>
            <a:endParaRPr lang="en-US" sz="2400" dirty="0">
              <a:solidFill>
                <a:schemeClr val="tx1"/>
              </a:solidFill>
            </a:endParaRPr>
          </a:p>
        </p:txBody>
      </p:sp>
      <p:sp>
        <p:nvSpPr>
          <p:cNvPr id="7" name="TextBox 6"/>
          <p:cNvSpPr txBox="1"/>
          <p:nvPr/>
        </p:nvSpPr>
        <p:spPr>
          <a:xfrm>
            <a:off x="745159" y="3585315"/>
            <a:ext cx="8398841" cy="954107"/>
          </a:xfrm>
          <a:prstGeom prst="rect">
            <a:avLst/>
          </a:prstGeom>
          <a:noFill/>
        </p:spPr>
        <p:txBody>
          <a:bodyPr wrap="square" rtlCol="0">
            <a:spAutoFit/>
          </a:bodyPr>
          <a:lstStyle/>
          <a:p>
            <a:pPr marL="457200" indent="-457200">
              <a:buFont typeface="Arial" panose="020B0604020202020204" pitchFamily="34" charset="0"/>
              <a:buChar char="•"/>
            </a:pPr>
            <a:r>
              <a:rPr lang="en-US" sz="2800" dirty="0" smtClean="0">
                <a:latin typeface="Century Gothic" panose="020B0502020202020204" pitchFamily="34" charset="0"/>
              </a:rPr>
              <a:t>Robot understand human | </a:t>
            </a:r>
            <a:r>
              <a:rPr lang="en-US" sz="2000" dirty="0" smtClean="0">
                <a:latin typeface="Century Gothic" panose="020B0502020202020204" pitchFamily="34" charset="0"/>
              </a:rPr>
              <a:t>Speech Recognition</a:t>
            </a:r>
          </a:p>
          <a:p>
            <a:pPr marL="457200" indent="-457200">
              <a:buFont typeface="Arial" panose="020B0604020202020204" pitchFamily="34" charset="0"/>
              <a:buChar char="•"/>
            </a:pPr>
            <a:r>
              <a:rPr lang="en-US" sz="2800" dirty="0" smtClean="0">
                <a:latin typeface="Century Gothic" panose="020B0502020202020204" pitchFamily="34" charset="0"/>
              </a:rPr>
              <a:t>Measurement of behavior</a:t>
            </a:r>
          </a:p>
        </p:txBody>
      </p:sp>
      <p:sp>
        <p:nvSpPr>
          <p:cNvPr id="8" name="TextBox 7"/>
          <p:cNvSpPr txBox="1"/>
          <p:nvPr/>
        </p:nvSpPr>
        <p:spPr>
          <a:xfrm>
            <a:off x="3044470" y="4903686"/>
            <a:ext cx="3064842" cy="1015663"/>
          </a:xfrm>
          <a:prstGeom prst="rect">
            <a:avLst/>
          </a:prstGeom>
          <a:noFill/>
        </p:spPr>
        <p:txBody>
          <a:bodyPr wrap="square" rtlCol="0">
            <a:spAutoFit/>
          </a:bodyPr>
          <a:lstStyle/>
          <a:p>
            <a:r>
              <a:rPr lang="en-US" sz="2800" dirty="0" smtClean="0">
                <a:latin typeface="Century Gothic" panose="020B0502020202020204" pitchFamily="34" charset="0"/>
              </a:rPr>
              <a:t>Movie Reviews</a:t>
            </a:r>
          </a:p>
          <a:p>
            <a:r>
              <a:rPr lang="en-US" sz="3200" dirty="0" smtClean="0">
                <a:solidFill>
                  <a:srgbClr val="00B050"/>
                </a:solidFill>
                <a:latin typeface="Century Gothic" panose="020B0502020202020204" pitchFamily="34" charset="0"/>
              </a:rPr>
              <a:t>LIKE</a:t>
            </a:r>
            <a:r>
              <a:rPr lang="en-US" sz="3200" dirty="0" smtClean="0">
                <a:latin typeface="Century Gothic" panose="020B0502020202020204" pitchFamily="34" charset="0"/>
              </a:rPr>
              <a:t> | </a:t>
            </a:r>
            <a:r>
              <a:rPr lang="en-US" sz="3200" dirty="0" smtClean="0">
                <a:solidFill>
                  <a:srgbClr val="FF0000"/>
                </a:solidFill>
                <a:latin typeface="Century Gothic" panose="020B0502020202020204" pitchFamily="34" charset="0"/>
              </a:rPr>
              <a:t>UNLIKE</a:t>
            </a:r>
          </a:p>
        </p:txBody>
      </p:sp>
      <p:pic>
        <p:nvPicPr>
          <p:cNvPr id="3" name="Picture 2"/>
          <p:cNvPicPr>
            <a:picLocks noChangeAspect="1"/>
          </p:cNvPicPr>
          <p:nvPr/>
        </p:nvPicPr>
        <p:blipFill>
          <a:blip r:embed="rId3"/>
          <a:stretch>
            <a:fillRect/>
          </a:stretch>
        </p:blipFill>
        <p:spPr>
          <a:xfrm>
            <a:off x="-108434" y="-17463"/>
            <a:ext cx="10106025" cy="673893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15"/>
          <p:cNvSpPr>
            <a:spLocks noChangeArrowheads="1"/>
          </p:cNvSpPr>
          <p:nvPr/>
        </p:nvSpPr>
        <p:spPr bwMode="auto">
          <a:xfrm>
            <a:off x="373063" y="152400"/>
            <a:ext cx="6853237"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ja-JP" sz="3600">
                <a:solidFill>
                  <a:srgbClr val="4D4D4D"/>
                </a:solidFill>
                <a:latin typeface="Georgia" pitchFamily="18" charset="0"/>
                <a:ea typeface="PMingLiU" pitchFamily="18" charset="-120"/>
              </a:rPr>
              <a:t>Background</a:t>
            </a:r>
            <a:endParaRPr lang="en-US" altLang="zh-TW" sz="3600">
              <a:solidFill>
                <a:srgbClr val="4D4D4D"/>
              </a:solidFill>
              <a:latin typeface="Georgia" pitchFamily="18" charset="0"/>
              <a:ea typeface="PMingLiU" pitchFamily="18" charset="-120"/>
            </a:endParaRPr>
          </a:p>
        </p:txBody>
      </p:sp>
      <p:pic>
        <p:nvPicPr>
          <p:cNvPr id="2" name="Picture 1"/>
          <p:cNvPicPr>
            <a:picLocks noChangeAspect="1"/>
          </p:cNvPicPr>
          <p:nvPr/>
        </p:nvPicPr>
        <p:blipFill>
          <a:blip r:embed="rId3"/>
          <a:stretch>
            <a:fillRect/>
          </a:stretch>
        </p:blipFill>
        <p:spPr>
          <a:xfrm>
            <a:off x="533400" y="2209800"/>
            <a:ext cx="1836737" cy="1498687"/>
          </a:xfrm>
          <a:prstGeom prst="rect">
            <a:avLst/>
          </a:prstGeom>
        </p:spPr>
      </p:pic>
      <p:sp>
        <p:nvSpPr>
          <p:cNvPr id="7" name="TextBox 6"/>
          <p:cNvSpPr txBox="1"/>
          <p:nvPr/>
        </p:nvSpPr>
        <p:spPr>
          <a:xfrm>
            <a:off x="98765" y="1739791"/>
            <a:ext cx="2706005" cy="461665"/>
          </a:xfrm>
          <a:prstGeom prst="rect">
            <a:avLst/>
          </a:prstGeom>
          <a:noFill/>
        </p:spPr>
        <p:txBody>
          <a:bodyPr wrap="square" rtlCol="0">
            <a:spAutoFit/>
          </a:bodyPr>
          <a:lstStyle/>
          <a:p>
            <a:pPr algn="ctr"/>
            <a:r>
              <a:rPr lang="en-US" sz="2400" dirty="0" smtClean="0">
                <a:latin typeface="Century Gothic" panose="020B0502020202020204" pitchFamily="34" charset="0"/>
              </a:rPr>
              <a:t>Face Image I</a:t>
            </a:r>
            <a:r>
              <a:rPr lang="en-US" altLang="zh-CN" sz="2400" dirty="0" smtClean="0">
                <a:latin typeface="Century Gothic" panose="020B0502020202020204" pitchFamily="34" charset="0"/>
              </a:rPr>
              <a:t>n</a:t>
            </a:r>
            <a:endParaRPr lang="en-US" sz="2400" dirty="0">
              <a:latin typeface="Century Gothic" panose="020B0502020202020204" pitchFamily="34" charset="0"/>
            </a:endParaRPr>
          </a:p>
        </p:txBody>
      </p:sp>
      <p:grpSp>
        <p:nvGrpSpPr>
          <p:cNvPr id="6" name="Group 5"/>
          <p:cNvGrpSpPr/>
          <p:nvPr/>
        </p:nvGrpSpPr>
        <p:grpSpPr>
          <a:xfrm>
            <a:off x="3107133" y="1748135"/>
            <a:ext cx="2988867" cy="1952008"/>
            <a:chOff x="3107133" y="1748135"/>
            <a:chExt cx="2988867" cy="1952008"/>
          </a:xfrm>
        </p:grpSpPr>
        <p:pic>
          <p:nvPicPr>
            <p:cNvPr id="3" name="Picture 2"/>
            <p:cNvPicPr>
              <a:picLocks noChangeAspect="1"/>
            </p:cNvPicPr>
            <p:nvPr/>
          </p:nvPicPr>
          <p:blipFill>
            <a:blip r:embed="rId4"/>
            <a:stretch>
              <a:fillRect/>
            </a:stretch>
          </p:blipFill>
          <p:spPr>
            <a:xfrm>
              <a:off x="3107133" y="2201456"/>
              <a:ext cx="1769667" cy="1498687"/>
            </a:xfrm>
            <a:prstGeom prst="rect">
              <a:avLst/>
            </a:prstGeom>
          </p:spPr>
        </p:pic>
        <p:pic>
          <p:nvPicPr>
            <p:cNvPr id="4" name="Picture 3"/>
            <p:cNvPicPr>
              <a:picLocks noChangeAspect="1"/>
            </p:cNvPicPr>
            <p:nvPr/>
          </p:nvPicPr>
          <p:blipFill>
            <a:blip r:embed="rId5"/>
            <a:stretch>
              <a:fillRect/>
            </a:stretch>
          </p:blipFill>
          <p:spPr>
            <a:xfrm>
              <a:off x="4938940" y="2574783"/>
              <a:ext cx="1157060" cy="1125360"/>
            </a:xfrm>
            <a:prstGeom prst="rect">
              <a:avLst/>
            </a:prstGeom>
          </p:spPr>
        </p:pic>
        <p:sp>
          <p:nvSpPr>
            <p:cNvPr id="8" name="TextBox 7"/>
            <p:cNvSpPr txBox="1"/>
            <p:nvPr/>
          </p:nvSpPr>
          <p:spPr>
            <a:xfrm>
              <a:off x="3325982" y="1748135"/>
              <a:ext cx="2706005" cy="461665"/>
            </a:xfrm>
            <a:prstGeom prst="rect">
              <a:avLst/>
            </a:prstGeom>
            <a:noFill/>
          </p:spPr>
          <p:txBody>
            <a:bodyPr wrap="square" rtlCol="0">
              <a:spAutoFit/>
            </a:bodyPr>
            <a:lstStyle/>
            <a:p>
              <a:pPr algn="ctr"/>
              <a:r>
                <a:rPr lang="en-US" sz="2400" dirty="0" smtClean="0">
                  <a:latin typeface="Century Gothic" panose="020B0502020202020204" pitchFamily="34" charset="0"/>
                </a:rPr>
                <a:t>Extract Features</a:t>
              </a:r>
              <a:endParaRPr lang="en-US" sz="2400" dirty="0">
                <a:latin typeface="Century Gothic" panose="020B0502020202020204" pitchFamily="34" charset="0"/>
              </a:endParaRPr>
            </a:p>
          </p:txBody>
        </p:sp>
      </p:grpSp>
      <p:sp>
        <p:nvSpPr>
          <p:cNvPr id="12" name="TextBox 11"/>
          <p:cNvSpPr txBox="1"/>
          <p:nvPr/>
        </p:nvSpPr>
        <p:spPr>
          <a:xfrm>
            <a:off x="-152400" y="3716831"/>
            <a:ext cx="2706005" cy="307777"/>
          </a:xfrm>
          <a:prstGeom prst="rect">
            <a:avLst/>
          </a:prstGeom>
          <a:noFill/>
        </p:spPr>
        <p:txBody>
          <a:bodyPr wrap="square" rtlCol="0">
            <a:spAutoFit/>
          </a:bodyPr>
          <a:lstStyle/>
          <a:p>
            <a:pPr algn="ctr"/>
            <a:r>
              <a:rPr lang="en-US" sz="1400" dirty="0" smtClean="0">
                <a:latin typeface="Century Gothic" panose="020B0502020202020204" pitchFamily="34" charset="0"/>
              </a:rPr>
              <a:t>Lucey, et al. 2010</a:t>
            </a:r>
            <a:endParaRPr lang="en-US" sz="1400" dirty="0">
              <a:latin typeface="Century Gothic" panose="020B0502020202020204" pitchFamily="34" charset="0"/>
            </a:endParaRPr>
          </a:p>
        </p:txBody>
      </p:sp>
      <p:grpSp>
        <p:nvGrpSpPr>
          <p:cNvPr id="13" name="Group 12"/>
          <p:cNvGrpSpPr/>
          <p:nvPr/>
        </p:nvGrpSpPr>
        <p:grpSpPr>
          <a:xfrm>
            <a:off x="6250836" y="1796122"/>
            <a:ext cx="2706005" cy="2137847"/>
            <a:chOff x="6250836" y="1796122"/>
            <a:chExt cx="2706005" cy="2137847"/>
          </a:xfrm>
        </p:grpSpPr>
        <p:sp>
          <p:nvSpPr>
            <p:cNvPr id="9" name="TextBox 8"/>
            <p:cNvSpPr txBox="1"/>
            <p:nvPr/>
          </p:nvSpPr>
          <p:spPr>
            <a:xfrm>
              <a:off x="6250836" y="1796122"/>
              <a:ext cx="2706005" cy="461665"/>
            </a:xfrm>
            <a:prstGeom prst="rect">
              <a:avLst/>
            </a:prstGeom>
            <a:noFill/>
          </p:spPr>
          <p:txBody>
            <a:bodyPr wrap="square" rtlCol="0">
              <a:spAutoFit/>
            </a:bodyPr>
            <a:lstStyle/>
            <a:p>
              <a:pPr algn="ctr"/>
              <a:r>
                <a:rPr lang="en-US" sz="2400" dirty="0" smtClean="0">
                  <a:latin typeface="Century Gothic" panose="020B0502020202020204" pitchFamily="34" charset="0"/>
                </a:rPr>
                <a:t>SVM Classifier</a:t>
              </a:r>
              <a:endParaRPr lang="en-US" sz="2400" dirty="0">
                <a:latin typeface="Century Gothic" panose="020B0502020202020204" pitchFamily="34" charset="0"/>
              </a:endParaRPr>
            </a:p>
          </p:txBody>
        </p:sp>
        <p:pic>
          <p:nvPicPr>
            <p:cNvPr id="11" name="Picture 10"/>
            <p:cNvPicPr>
              <a:picLocks noChangeAspect="1"/>
            </p:cNvPicPr>
            <p:nvPr/>
          </p:nvPicPr>
          <p:blipFill>
            <a:blip r:embed="rId6"/>
            <a:stretch>
              <a:fillRect/>
            </a:stretch>
          </p:blipFill>
          <p:spPr>
            <a:xfrm>
              <a:off x="6675916" y="2209800"/>
              <a:ext cx="1588239" cy="1724169"/>
            </a:xfrm>
            <a:prstGeom prst="rect">
              <a:avLst/>
            </a:prstGeom>
          </p:spPr>
        </p:pic>
      </p:grpSp>
      <p:sp>
        <p:nvSpPr>
          <p:cNvPr id="15" name="TextBox 14"/>
          <p:cNvSpPr txBox="1"/>
          <p:nvPr/>
        </p:nvSpPr>
        <p:spPr>
          <a:xfrm>
            <a:off x="228600" y="4375366"/>
            <a:ext cx="3352926" cy="461665"/>
          </a:xfrm>
          <a:prstGeom prst="rect">
            <a:avLst/>
          </a:prstGeom>
          <a:noFill/>
        </p:spPr>
        <p:txBody>
          <a:bodyPr wrap="square" rtlCol="0">
            <a:spAutoFit/>
          </a:bodyPr>
          <a:lstStyle/>
          <a:p>
            <a:pPr algn="ctr"/>
            <a:r>
              <a:rPr lang="en-US" sz="2400" dirty="0" smtClean="0">
                <a:latin typeface="Century Gothic" panose="020B0502020202020204" pitchFamily="34" charset="0"/>
              </a:rPr>
              <a:t>Psycho-visual Study</a:t>
            </a:r>
            <a:endParaRPr lang="en-US" sz="2400" dirty="0">
              <a:latin typeface="Century Gothic" panose="020B0502020202020204" pitchFamily="34" charset="0"/>
            </a:endParaRPr>
          </a:p>
        </p:txBody>
      </p:sp>
      <p:sp>
        <p:nvSpPr>
          <p:cNvPr id="16" name="TextBox 15"/>
          <p:cNvSpPr txBox="1"/>
          <p:nvPr/>
        </p:nvSpPr>
        <p:spPr>
          <a:xfrm>
            <a:off x="0" y="6462552"/>
            <a:ext cx="2706005" cy="307777"/>
          </a:xfrm>
          <a:prstGeom prst="rect">
            <a:avLst/>
          </a:prstGeom>
          <a:noFill/>
        </p:spPr>
        <p:txBody>
          <a:bodyPr wrap="square" rtlCol="0">
            <a:spAutoFit/>
          </a:bodyPr>
          <a:lstStyle/>
          <a:p>
            <a:pPr algn="ctr"/>
            <a:r>
              <a:rPr lang="en-US" sz="1400" dirty="0">
                <a:latin typeface="Century Gothic" panose="020B0502020202020204" pitchFamily="34" charset="0"/>
              </a:rPr>
              <a:t>Khan, </a:t>
            </a:r>
            <a:r>
              <a:rPr lang="en-US" sz="1400" dirty="0" smtClean="0">
                <a:latin typeface="Century Gothic" panose="020B0502020202020204" pitchFamily="34" charset="0"/>
              </a:rPr>
              <a:t>et al. 2013</a:t>
            </a:r>
            <a:endParaRPr lang="en-US" sz="1400" dirty="0">
              <a:latin typeface="Century Gothic" panose="020B0502020202020204" pitchFamily="34" charset="0"/>
            </a:endParaRPr>
          </a:p>
        </p:txBody>
      </p:sp>
      <p:grpSp>
        <p:nvGrpSpPr>
          <p:cNvPr id="23" name="Group 22"/>
          <p:cNvGrpSpPr/>
          <p:nvPr/>
        </p:nvGrpSpPr>
        <p:grpSpPr>
          <a:xfrm>
            <a:off x="553528" y="4912089"/>
            <a:ext cx="3866072" cy="1200329"/>
            <a:chOff x="553528" y="4912089"/>
            <a:chExt cx="3866072" cy="1200329"/>
          </a:xfrm>
        </p:grpSpPr>
        <p:sp>
          <p:nvSpPr>
            <p:cNvPr id="17" name="TextBox 16"/>
            <p:cNvSpPr txBox="1"/>
            <p:nvPr/>
          </p:nvSpPr>
          <p:spPr>
            <a:xfrm>
              <a:off x="553528" y="5155262"/>
              <a:ext cx="2325005" cy="769441"/>
            </a:xfrm>
            <a:prstGeom prst="rect">
              <a:avLst/>
            </a:prstGeom>
            <a:noFill/>
          </p:spPr>
          <p:txBody>
            <a:bodyPr wrap="square" rtlCol="0">
              <a:spAutoFit/>
            </a:bodyPr>
            <a:lstStyle/>
            <a:p>
              <a:pPr algn="ctr"/>
              <a:r>
                <a:rPr lang="en-US" sz="4400" dirty="0" smtClean="0">
                  <a:latin typeface="Century Gothic" panose="020B0502020202020204" pitchFamily="34" charset="0"/>
                </a:rPr>
                <a:t>MOUTH</a:t>
              </a:r>
              <a:r>
                <a:rPr lang="en-US" sz="2400" dirty="0" smtClean="0">
                  <a:latin typeface="Century Gothic" panose="020B0502020202020204" pitchFamily="34" charset="0"/>
                </a:rPr>
                <a:t>  </a:t>
              </a:r>
              <a:endParaRPr lang="en-US" sz="2400" dirty="0">
                <a:latin typeface="Century Gothic" panose="020B0502020202020204" pitchFamily="34" charset="0"/>
              </a:endParaRPr>
            </a:p>
          </p:txBody>
        </p:sp>
        <p:sp>
          <p:nvSpPr>
            <p:cNvPr id="18" name="TextBox 17"/>
            <p:cNvSpPr txBox="1"/>
            <p:nvPr/>
          </p:nvSpPr>
          <p:spPr>
            <a:xfrm>
              <a:off x="2991676" y="4912089"/>
              <a:ext cx="1427924" cy="1200329"/>
            </a:xfrm>
            <a:prstGeom prst="rect">
              <a:avLst/>
            </a:prstGeom>
            <a:noFill/>
          </p:spPr>
          <p:txBody>
            <a:bodyPr wrap="square" rtlCol="0">
              <a:spAutoFit/>
            </a:bodyPr>
            <a:lstStyle/>
            <a:p>
              <a:r>
                <a:rPr lang="en-US" sz="2400" dirty="0" smtClean="0">
                  <a:latin typeface="Century Gothic" panose="020B0502020202020204" pitchFamily="34" charset="0"/>
                </a:rPr>
                <a:t>Happy</a:t>
              </a:r>
            </a:p>
            <a:p>
              <a:r>
                <a:rPr lang="en-US" sz="2400" dirty="0" smtClean="0">
                  <a:latin typeface="Century Gothic" panose="020B0502020202020204" pitchFamily="34" charset="0"/>
                </a:rPr>
                <a:t>Sadness</a:t>
              </a:r>
            </a:p>
            <a:p>
              <a:r>
                <a:rPr lang="en-US" sz="2400" dirty="0" smtClean="0">
                  <a:latin typeface="Century Gothic" panose="020B0502020202020204" pitchFamily="34" charset="0"/>
                </a:rPr>
                <a:t>Surprise</a:t>
              </a:r>
              <a:endParaRPr lang="en-US" sz="2400" dirty="0">
                <a:latin typeface="Century Gothic" panose="020B0502020202020204" pitchFamily="34" charset="0"/>
              </a:endParaRPr>
            </a:p>
          </p:txBody>
        </p:sp>
        <p:cxnSp>
          <p:nvCxnSpPr>
            <p:cNvPr id="21" name="Straight Connector 20"/>
            <p:cNvCxnSpPr/>
            <p:nvPr/>
          </p:nvCxnSpPr>
          <p:spPr>
            <a:xfrm>
              <a:off x="2895600" y="4912089"/>
              <a:ext cx="0" cy="1143477"/>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p:nvGrpSpPr>
        <p:grpSpPr>
          <a:xfrm>
            <a:off x="4938940" y="4770541"/>
            <a:ext cx="3880384" cy="1446550"/>
            <a:chOff x="4938940" y="4770541"/>
            <a:chExt cx="3880384" cy="1446550"/>
          </a:xfrm>
        </p:grpSpPr>
        <p:sp>
          <p:nvSpPr>
            <p:cNvPr id="19" name="TextBox 18"/>
            <p:cNvSpPr txBox="1"/>
            <p:nvPr/>
          </p:nvSpPr>
          <p:spPr>
            <a:xfrm>
              <a:off x="4938940" y="4770541"/>
              <a:ext cx="2325005" cy="1446550"/>
            </a:xfrm>
            <a:prstGeom prst="rect">
              <a:avLst/>
            </a:prstGeom>
            <a:noFill/>
          </p:spPr>
          <p:txBody>
            <a:bodyPr wrap="square" rtlCol="0">
              <a:spAutoFit/>
            </a:bodyPr>
            <a:lstStyle/>
            <a:p>
              <a:pPr algn="ctr"/>
              <a:r>
                <a:rPr lang="en-US" sz="4400" dirty="0" smtClean="0">
                  <a:latin typeface="Century Gothic" panose="020B0502020202020204" pitchFamily="34" charset="0"/>
                </a:rPr>
                <a:t>MOUTH</a:t>
              </a:r>
            </a:p>
            <a:p>
              <a:pPr algn="ctr"/>
              <a:r>
                <a:rPr lang="en-US" sz="4400" dirty="0" smtClean="0">
                  <a:latin typeface="Century Gothic" panose="020B0502020202020204" pitchFamily="34" charset="0"/>
                </a:rPr>
                <a:t>&amp; EYES</a:t>
              </a:r>
              <a:r>
                <a:rPr lang="en-US" sz="2400" dirty="0" smtClean="0">
                  <a:latin typeface="Century Gothic" panose="020B0502020202020204" pitchFamily="34" charset="0"/>
                </a:rPr>
                <a:t>  </a:t>
              </a:r>
              <a:endParaRPr lang="en-US" sz="2400" dirty="0">
                <a:latin typeface="Century Gothic" panose="020B0502020202020204" pitchFamily="34" charset="0"/>
              </a:endParaRPr>
            </a:p>
          </p:txBody>
        </p:sp>
        <p:sp>
          <p:nvSpPr>
            <p:cNvPr id="20" name="TextBox 19"/>
            <p:cNvSpPr txBox="1"/>
            <p:nvPr/>
          </p:nvSpPr>
          <p:spPr>
            <a:xfrm>
              <a:off x="7391400" y="4893651"/>
              <a:ext cx="1427924" cy="1200329"/>
            </a:xfrm>
            <a:prstGeom prst="rect">
              <a:avLst/>
            </a:prstGeom>
            <a:noFill/>
          </p:spPr>
          <p:txBody>
            <a:bodyPr wrap="square" rtlCol="0">
              <a:spAutoFit/>
            </a:bodyPr>
            <a:lstStyle/>
            <a:p>
              <a:r>
                <a:rPr lang="en-US" sz="2400" dirty="0" smtClean="0">
                  <a:latin typeface="Century Gothic" panose="020B0502020202020204" pitchFamily="34" charset="0"/>
                </a:rPr>
                <a:t>Anger</a:t>
              </a:r>
            </a:p>
            <a:p>
              <a:r>
                <a:rPr lang="en-US" sz="2400" dirty="0" smtClean="0">
                  <a:latin typeface="Century Gothic" panose="020B0502020202020204" pitchFamily="34" charset="0"/>
                </a:rPr>
                <a:t>Fear</a:t>
              </a:r>
            </a:p>
            <a:p>
              <a:r>
                <a:rPr lang="en-US" sz="2400" dirty="0" smtClean="0">
                  <a:latin typeface="Century Gothic" panose="020B0502020202020204" pitchFamily="34" charset="0"/>
                </a:rPr>
                <a:t>Disgust</a:t>
              </a:r>
              <a:endParaRPr lang="en-US" sz="2400" dirty="0">
                <a:latin typeface="Century Gothic" panose="020B0502020202020204" pitchFamily="34" charset="0"/>
              </a:endParaRPr>
            </a:p>
          </p:txBody>
        </p:sp>
        <p:cxnSp>
          <p:nvCxnSpPr>
            <p:cNvPr id="24" name="Straight Connector 23"/>
            <p:cNvCxnSpPr/>
            <p:nvPr/>
          </p:nvCxnSpPr>
          <p:spPr>
            <a:xfrm>
              <a:off x="7278322" y="4912089"/>
              <a:ext cx="0" cy="1143477"/>
            </a:xfrm>
            <a:prstGeom prst="line">
              <a:avLst/>
            </a:prstGeom>
            <a:ln w="38100">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15"/>
          <p:cNvSpPr>
            <a:spLocks noChangeArrowheads="1"/>
          </p:cNvSpPr>
          <p:nvPr/>
        </p:nvSpPr>
        <p:spPr bwMode="auto">
          <a:xfrm>
            <a:off x="373063" y="152400"/>
            <a:ext cx="6853237"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lstStyle/>
          <a:p>
            <a:pPr>
              <a:defRPr/>
            </a:pPr>
            <a:r>
              <a:rPr lang="en-US" altLang="zh-TW" sz="3600" dirty="0">
                <a:solidFill>
                  <a:srgbClr val="4D4D4D"/>
                </a:solidFill>
                <a:latin typeface="Georgia" charset="0"/>
                <a:ea typeface="新細明體" charset="0"/>
                <a:cs typeface="新細明體" charset="0"/>
              </a:rPr>
              <a:t>Related Work</a:t>
            </a:r>
          </a:p>
        </p:txBody>
      </p:sp>
      <p:sp>
        <p:nvSpPr>
          <p:cNvPr id="2" name="Slide Number Placeholder 1"/>
          <p:cNvSpPr>
            <a:spLocks noGrp="1"/>
          </p:cNvSpPr>
          <p:nvPr>
            <p:ph type="sldNum" sz="quarter" idx="12"/>
          </p:nvPr>
        </p:nvSpPr>
        <p:spPr/>
        <p:txBody>
          <a:bodyPr/>
          <a:lstStyle/>
          <a:p>
            <a:fld id="{B95760C2-38E4-496F-933D-2305F303D3F1}" type="slidenum">
              <a:rPr lang="zh-TW" altLang="en-US" smtClean="0"/>
              <a:pPr/>
              <a:t>4</a:t>
            </a:fld>
            <a:endParaRPr lang="en-US" altLang="zh-TW"/>
          </a:p>
        </p:txBody>
      </p:sp>
      <p:sp>
        <p:nvSpPr>
          <p:cNvPr id="5" name="TextBox 4"/>
          <p:cNvSpPr txBox="1"/>
          <p:nvPr/>
        </p:nvSpPr>
        <p:spPr>
          <a:xfrm>
            <a:off x="258418" y="1564920"/>
            <a:ext cx="6967882" cy="584775"/>
          </a:xfrm>
          <a:prstGeom prst="rect">
            <a:avLst/>
          </a:prstGeom>
          <a:noFill/>
        </p:spPr>
        <p:txBody>
          <a:bodyPr wrap="square" rtlCol="0">
            <a:spAutoFit/>
          </a:bodyPr>
          <a:lstStyle/>
          <a:p>
            <a:r>
              <a:rPr lang="en-US" sz="3200" dirty="0" smtClean="0">
                <a:latin typeface="Century Gothic" panose="020B0502020202020204" pitchFamily="34" charset="0"/>
              </a:rPr>
              <a:t>Vo &amp; Ly. 2015 Two Levels Strategy</a:t>
            </a:r>
            <a:endParaRPr lang="en-US" sz="3200" dirty="0">
              <a:latin typeface="Century Gothic" panose="020B0502020202020204" pitchFamily="34" charset="0"/>
            </a:endParaRPr>
          </a:p>
        </p:txBody>
      </p:sp>
      <p:sp>
        <p:nvSpPr>
          <p:cNvPr id="10" name="TextBox 9"/>
          <p:cNvSpPr txBox="1"/>
          <p:nvPr/>
        </p:nvSpPr>
        <p:spPr>
          <a:xfrm>
            <a:off x="258418" y="5266701"/>
            <a:ext cx="5238626" cy="851297"/>
          </a:xfrm>
          <a:prstGeom prst="roundRect">
            <a:avLst/>
          </a:prstGeom>
          <a:noFill/>
          <a:ln w="28575">
            <a:noFill/>
          </a:ln>
        </p:spPr>
        <p:style>
          <a:lnRef idx="2">
            <a:schemeClr val="accent6"/>
          </a:lnRef>
          <a:fillRef idx="1">
            <a:schemeClr val="lt1"/>
          </a:fillRef>
          <a:effectRef idx="0">
            <a:schemeClr val="accent6"/>
          </a:effectRef>
          <a:fontRef idx="minor">
            <a:schemeClr val="dk1"/>
          </a:fontRef>
        </p:style>
        <p:txBody>
          <a:bodyPr wrap="square" rtlCol="0">
            <a:spAutoFit/>
          </a:bodyPr>
          <a:lstStyle/>
          <a:p>
            <a:pPr>
              <a:spcBef>
                <a:spcPts val="600"/>
              </a:spcBef>
              <a:spcAft>
                <a:spcPts val="600"/>
              </a:spcAft>
            </a:pPr>
            <a:r>
              <a:rPr lang="en-US" sz="3600" dirty="0" smtClean="0">
                <a:solidFill>
                  <a:schemeClr val="tx1">
                    <a:lumMod val="65000"/>
                    <a:lumOff val="35000"/>
                  </a:schemeClr>
                </a:solidFill>
              </a:rPr>
              <a:t>96.7</a:t>
            </a:r>
            <a:r>
              <a:rPr lang="en-US" dirty="0" smtClean="0">
                <a:solidFill>
                  <a:schemeClr val="tx1">
                    <a:lumMod val="65000"/>
                    <a:lumOff val="35000"/>
                  </a:schemeClr>
                </a:solidFill>
              </a:rPr>
              <a:t>%  </a:t>
            </a:r>
            <a:r>
              <a:rPr lang="en-US" sz="4000" dirty="0" smtClean="0">
                <a:solidFill>
                  <a:schemeClr val="bg1">
                    <a:lumMod val="65000"/>
                  </a:schemeClr>
                </a:solidFill>
              </a:rPr>
              <a:t>|</a:t>
            </a:r>
            <a:r>
              <a:rPr lang="en-US" sz="4400" dirty="0" smtClean="0">
                <a:solidFill>
                  <a:schemeClr val="tx1"/>
                </a:solidFill>
              </a:rPr>
              <a:t> </a:t>
            </a:r>
            <a:r>
              <a:rPr lang="en-US" sz="3600" dirty="0" smtClean="0">
                <a:solidFill>
                  <a:srgbClr val="FF0000"/>
                </a:solidFill>
              </a:rPr>
              <a:t>256</a:t>
            </a:r>
            <a:r>
              <a:rPr lang="en-US" sz="3200" dirty="0" smtClean="0">
                <a:solidFill>
                  <a:srgbClr val="FF0000"/>
                </a:solidFill>
              </a:rPr>
              <a:t> </a:t>
            </a:r>
            <a:r>
              <a:rPr lang="en-US" sz="3200" dirty="0" smtClean="0">
                <a:solidFill>
                  <a:schemeClr val="tx1"/>
                </a:solidFill>
                <a:latin typeface="Century Gothic" panose="020B0502020202020204" pitchFamily="34" charset="0"/>
              </a:rPr>
              <a:t>LPQ </a:t>
            </a:r>
            <a:r>
              <a:rPr lang="en-US" sz="2000" dirty="0" smtClean="0">
                <a:solidFill>
                  <a:schemeClr val="tx1"/>
                </a:solidFill>
                <a:latin typeface="Century Gothic" panose="020B0502020202020204" pitchFamily="34" charset="0"/>
              </a:rPr>
              <a:t>Features</a:t>
            </a:r>
            <a:r>
              <a:rPr lang="en-US" sz="3200" dirty="0" smtClean="0">
                <a:solidFill>
                  <a:schemeClr val="tx1"/>
                </a:solidFill>
                <a:latin typeface="Century Gothic" panose="020B0502020202020204" pitchFamily="34" charset="0"/>
              </a:rPr>
              <a:t> </a:t>
            </a:r>
            <a:endParaRPr lang="en-US" sz="1200" dirty="0" smtClean="0">
              <a:solidFill>
                <a:schemeClr val="tx1"/>
              </a:solidFill>
              <a:latin typeface="Century Gothic" panose="020B0502020202020204" pitchFamily="34" charset="0"/>
            </a:endParaRPr>
          </a:p>
        </p:txBody>
      </p:sp>
      <p:grpSp>
        <p:nvGrpSpPr>
          <p:cNvPr id="13" name="Group 12"/>
          <p:cNvGrpSpPr/>
          <p:nvPr/>
        </p:nvGrpSpPr>
        <p:grpSpPr>
          <a:xfrm>
            <a:off x="76200" y="2286000"/>
            <a:ext cx="5037601" cy="2980701"/>
            <a:chOff x="216908" y="2286000"/>
            <a:chExt cx="5037601" cy="2980701"/>
          </a:xfrm>
        </p:grpSpPr>
        <p:grpSp>
          <p:nvGrpSpPr>
            <p:cNvPr id="3" name="Group 2"/>
            <p:cNvGrpSpPr/>
            <p:nvPr/>
          </p:nvGrpSpPr>
          <p:grpSpPr>
            <a:xfrm>
              <a:off x="1905000" y="2329929"/>
              <a:ext cx="3349509" cy="2936772"/>
              <a:chOff x="1905000" y="2329929"/>
              <a:chExt cx="3349509" cy="2936772"/>
            </a:xfrm>
          </p:grpSpPr>
          <p:sp>
            <p:nvSpPr>
              <p:cNvPr id="6" name="TextBox 5"/>
              <p:cNvSpPr txBox="1"/>
              <p:nvPr/>
            </p:nvSpPr>
            <p:spPr>
              <a:xfrm>
                <a:off x="2784448" y="4245145"/>
                <a:ext cx="1479462" cy="1021556"/>
              </a:xfrm>
              <a:prstGeom prst="roundRect">
                <a:avLst/>
              </a:prstGeom>
              <a:noFill/>
              <a:ln w="38100">
                <a:solidFill>
                  <a:schemeClr val="bg1">
                    <a:lumMod val="50000"/>
                  </a:schemeClr>
                </a:solidFill>
              </a:ln>
            </p:spPr>
            <p:txBody>
              <a:bodyPr wrap="square" rtlCol="0">
                <a:spAutoFit/>
              </a:bodyPr>
              <a:lstStyle/>
              <a:p>
                <a:pPr algn="ctr"/>
                <a:r>
                  <a:rPr lang="en-US" dirty="0" smtClean="0">
                    <a:latin typeface="Century Gothic" panose="020B0502020202020204" pitchFamily="34" charset="0"/>
                    <a:cs typeface="Arial" panose="020B0604020202020204" pitchFamily="34" charset="0"/>
                  </a:rPr>
                  <a:t>Anger</a:t>
                </a:r>
              </a:p>
              <a:p>
                <a:pPr algn="ctr"/>
                <a:r>
                  <a:rPr lang="en-US" dirty="0" smtClean="0">
                    <a:latin typeface="Century Gothic" panose="020B0502020202020204" pitchFamily="34" charset="0"/>
                    <a:cs typeface="Arial" panose="020B0604020202020204" pitchFamily="34" charset="0"/>
                  </a:rPr>
                  <a:t>Fear</a:t>
                </a:r>
              </a:p>
              <a:p>
                <a:pPr algn="ctr"/>
                <a:r>
                  <a:rPr lang="en-US" dirty="0" smtClean="0">
                    <a:latin typeface="Century Gothic" panose="020B0502020202020204" pitchFamily="34" charset="0"/>
                    <a:cs typeface="Arial" panose="020B0604020202020204" pitchFamily="34" charset="0"/>
                  </a:rPr>
                  <a:t>Disgust</a:t>
                </a:r>
              </a:p>
            </p:txBody>
          </p:sp>
          <p:sp>
            <p:nvSpPr>
              <p:cNvPr id="7" name="TextBox 6"/>
              <p:cNvSpPr txBox="1"/>
              <p:nvPr/>
            </p:nvSpPr>
            <p:spPr>
              <a:xfrm>
                <a:off x="1905000" y="3815782"/>
                <a:ext cx="3349509" cy="408623"/>
              </a:xfrm>
              <a:prstGeom prst="roundRect">
                <a:avLst/>
              </a:prstGeom>
              <a:solidFill>
                <a:schemeClr val="bg1">
                  <a:lumMod val="85000"/>
                </a:schemeClr>
              </a:solidFill>
            </p:spPr>
            <p:txBody>
              <a:bodyPr wrap="square" rtlCol="0">
                <a:spAutoFit/>
              </a:bodyPr>
              <a:lstStyle/>
              <a:p>
                <a:pPr algn="ctr"/>
                <a:r>
                  <a:rPr lang="en-US" dirty="0" smtClean="0">
                    <a:latin typeface="Century Gothic" panose="020B0502020202020204" pitchFamily="34" charset="0"/>
                    <a:cs typeface="Arial" panose="020B0604020202020204" pitchFamily="34" charset="0"/>
                  </a:rPr>
                  <a:t>Mouth + Eyes Features SVM</a:t>
                </a:r>
                <a:endParaRPr lang="en-US" dirty="0">
                  <a:latin typeface="Century Gothic" panose="020B0502020202020204" pitchFamily="34" charset="0"/>
                  <a:cs typeface="Arial" panose="020B0604020202020204" pitchFamily="34" charset="0"/>
                </a:endParaRPr>
              </a:p>
            </p:txBody>
          </p:sp>
          <p:sp>
            <p:nvSpPr>
              <p:cNvPr id="8" name="TextBox 7"/>
              <p:cNvSpPr txBox="1"/>
              <p:nvPr/>
            </p:nvSpPr>
            <p:spPr>
              <a:xfrm>
                <a:off x="2498527" y="2766389"/>
                <a:ext cx="1308183" cy="1021556"/>
              </a:xfrm>
              <a:prstGeom prst="roundRect">
                <a:avLst/>
              </a:prstGeom>
              <a:noFill/>
              <a:ln w="38100">
                <a:solidFill>
                  <a:schemeClr val="bg1">
                    <a:lumMod val="50000"/>
                  </a:schemeClr>
                </a:solidFill>
              </a:ln>
            </p:spPr>
            <p:txBody>
              <a:bodyPr wrap="square" rtlCol="0">
                <a:spAutoFit/>
              </a:bodyPr>
              <a:lstStyle/>
              <a:p>
                <a:pPr algn="ctr"/>
                <a:r>
                  <a:rPr lang="en-US" dirty="0" smtClean="0">
                    <a:latin typeface="Century Gothic" panose="020B0502020202020204" pitchFamily="34" charset="0"/>
                    <a:cs typeface="Arial" panose="020B0604020202020204" pitchFamily="34" charset="0"/>
                  </a:rPr>
                  <a:t>Happy</a:t>
                </a:r>
                <a:endParaRPr lang="en-US" dirty="0">
                  <a:latin typeface="Century Gothic" panose="020B0502020202020204" pitchFamily="34" charset="0"/>
                  <a:cs typeface="Arial" panose="020B0604020202020204" pitchFamily="34" charset="0"/>
                </a:endParaRPr>
              </a:p>
              <a:p>
                <a:pPr algn="ctr"/>
                <a:r>
                  <a:rPr lang="en-US" dirty="0">
                    <a:latin typeface="Century Gothic" panose="020B0502020202020204" pitchFamily="34" charset="0"/>
                    <a:cs typeface="Arial" panose="020B0604020202020204" pitchFamily="34" charset="0"/>
                  </a:rPr>
                  <a:t>Sadness</a:t>
                </a:r>
              </a:p>
              <a:p>
                <a:pPr algn="ctr"/>
                <a:r>
                  <a:rPr lang="en-US" dirty="0">
                    <a:latin typeface="Century Gothic" panose="020B0502020202020204" pitchFamily="34" charset="0"/>
                    <a:cs typeface="Arial" panose="020B0604020202020204" pitchFamily="34" charset="0"/>
                  </a:rPr>
                  <a:t>Surprising</a:t>
                </a:r>
              </a:p>
            </p:txBody>
          </p:sp>
          <p:sp>
            <p:nvSpPr>
              <p:cNvPr id="9" name="TextBox 8"/>
              <p:cNvSpPr txBox="1"/>
              <p:nvPr/>
            </p:nvSpPr>
            <p:spPr>
              <a:xfrm>
                <a:off x="1905002" y="2329929"/>
                <a:ext cx="2663708" cy="408623"/>
              </a:xfrm>
              <a:prstGeom prst="roundRect">
                <a:avLst/>
              </a:prstGeom>
              <a:solidFill>
                <a:schemeClr val="bg1">
                  <a:lumMod val="85000"/>
                </a:schemeClr>
              </a:solidFill>
            </p:spPr>
            <p:txBody>
              <a:bodyPr wrap="square" rtlCol="0">
                <a:spAutoFit/>
              </a:bodyPr>
              <a:lstStyle/>
              <a:p>
                <a:pPr algn="ctr"/>
                <a:r>
                  <a:rPr lang="en-US" dirty="0" smtClean="0">
                    <a:latin typeface="Century Gothic" panose="020B0502020202020204" pitchFamily="34" charset="0"/>
                    <a:cs typeface="Arial" panose="020B0604020202020204" pitchFamily="34" charset="0"/>
                  </a:rPr>
                  <a:t>Mouth Features SVM</a:t>
                </a:r>
                <a:endParaRPr lang="en-US" dirty="0">
                  <a:latin typeface="Century Gothic" panose="020B0502020202020204" pitchFamily="34" charset="0"/>
                  <a:cs typeface="Arial" panose="020B0604020202020204" pitchFamily="34" charset="0"/>
                </a:endParaRPr>
              </a:p>
            </p:txBody>
          </p:sp>
        </p:grpSp>
        <p:sp>
          <p:nvSpPr>
            <p:cNvPr id="11" name="TextBox 10"/>
            <p:cNvSpPr txBox="1"/>
            <p:nvPr/>
          </p:nvSpPr>
          <p:spPr>
            <a:xfrm>
              <a:off x="216908" y="2286000"/>
              <a:ext cx="1558372" cy="461665"/>
            </a:xfrm>
            <a:prstGeom prst="rect">
              <a:avLst/>
            </a:prstGeom>
            <a:noFill/>
          </p:spPr>
          <p:txBody>
            <a:bodyPr wrap="square" rtlCol="0">
              <a:spAutoFit/>
            </a:bodyPr>
            <a:lstStyle/>
            <a:p>
              <a:pPr algn="ctr"/>
              <a:r>
                <a:rPr lang="en-US" sz="2400" dirty="0" smtClean="0">
                  <a:solidFill>
                    <a:srgbClr val="FF0000"/>
                  </a:solidFill>
                  <a:latin typeface="Century Gothic" panose="020B0502020202020204" pitchFamily="34" charset="0"/>
                </a:rPr>
                <a:t>1</a:t>
              </a:r>
              <a:r>
                <a:rPr lang="en-US" sz="2400" baseline="30000" dirty="0" smtClean="0">
                  <a:solidFill>
                    <a:srgbClr val="FF0000"/>
                  </a:solidFill>
                  <a:latin typeface="Century Gothic" panose="020B0502020202020204" pitchFamily="34" charset="0"/>
                </a:rPr>
                <a:t>st</a:t>
              </a:r>
              <a:r>
                <a:rPr lang="en-US" sz="2400" dirty="0" smtClean="0">
                  <a:solidFill>
                    <a:srgbClr val="FF0000"/>
                  </a:solidFill>
                  <a:latin typeface="Century Gothic" panose="020B0502020202020204" pitchFamily="34" charset="0"/>
                </a:rPr>
                <a:t> Level</a:t>
              </a:r>
              <a:endParaRPr lang="en-US" sz="1600" dirty="0">
                <a:solidFill>
                  <a:srgbClr val="FF0000"/>
                </a:solidFill>
                <a:latin typeface="Century Gothic" panose="020B0502020202020204" pitchFamily="34" charset="0"/>
              </a:endParaRPr>
            </a:p>
          </p:txBody>
        </p:sp>
        <p:sp>
          <p:nvSpPr>
            <p:cNvPr id="12" name="TextBox 11"/>
            <p:cNvSpPr txBox="1"/>
            <p:nvPr/>
          </p:nvSpPr>
          <p:spPr>
            <a:xfrm>
              <a:off x="241916" y="3787945"/>
              <a:ext cx="1558372" cy="461665"/>
            </a:xfrm>
            <a:prstGeom prst="rect">
              <a:avLst/>
            </a:prstGeom>
            <a:noFill/>
          </p:spPr>
          <p:txBody>
            <a:bodyPr wrap="square" rtlCol="0">
              <a:spAutoFit/>
            </a:bodyPr>
            <a:lstStyle/>
            <a:p>
              <a:pPr algn="ctr"/>
              <a:r>
                <a:rPr lang="en-US" sz="2400" dirty="0" smtClean="0">
                  <a:solidFill>
                    <a:srgbClr val="FF0000"/>
                  </a:solidFill>
                  <a:latin typeface="Century Gothic" panose="020B0502020202020204" pitchFamily="34" charset="0"/>
                </a:rPr>
                <a:t>2</a:t>
              </a:r>
              <a:r>
                <a:rPr lang="en-US" sz="2400" baseline="30000" dirty="0" smtClean="0">
                  <a:solidFill>
                    <a:srgbClr val="FF0000"/>
                  </a:solidFill>
                  <a:latin typeface="Century Gothic" panose="020B0502020202020204" pitchFamily="34" charset="0"/>
                </a:rPr>
                <a:t>nd</a:t>
              </a:r>
              <a:r>
                <a:rPr lang="en-US" sz="2400" dirty="0" smtClean="0">
                  <a:solidFill>
                    <a:srgbClr val="FF0000"/>
                  </a:solidFill>
                  <a:latin typeface="Century Gothic" panose="020B0502020202020204" pitchFamily="34" charset="0"/>
                </a:rPr>
                <a:t> Level</a:t>
              </a:r>
              <a:endParaRPr lang="en-US" sz="1600" dirty="0">
                <a:solidFill>
                  <a:srgbClr val="FF0000"/>
                </a:solidFill>
                <a:latin typeface="Century Gothic" panose="020B0502020202020204" pitchFamily="34" charset="0"/>
              </a:endParaRPr>
            </a:p>
          </p:txBody>
        </p:sp>
      </p:grpSp>
      <p:sp>
        <p:nvSpPr>
          <p:cNvPr id="15" name="TextBox 14"/>
          <p:cNvSpPr txBox="1"/>
          <p:nvPr/>
        </p:nvSpPr>
        <p:spPr>
          <a:xfrm>
            <a:off x="258418" y="6076736"/>
            <a:ext cx="6523382" cy="523220"/>
          </a:xfrm>
          <a:prstGeom prst="rect">
            <a:avLst/>
          </a:prstGeom>
          <a:noFill/>
        </p:spPr>
        <p:txBody>
          <a:bodyPr wrap="square" rtlCol="0">
            <a:spAutoFit/>
          </a:bodyPr>
          <a:lstStyle/>
          <a:p>
            <a:r>
              <a:rPr lang="en-US" sz="2800" dirty="0" smtClean="0">
                <a:latin typeface="Century Gothic" panose="020B0502020202020204" pitchFamily="34" charset="0"/>
              </a:rPr>
              <a:t>No consider other regions | 3 Levels</a:t>
            </a:r>
            <a:endParaRPr lang="en-US" sz="2800" dirty="0">
              <a:latin typeface="Century Gothic" panose="020B0502020202020204" pitchFamily="34" charset="0"/>
            </a:endParaRPr>
          </a:p>
        </p:txBody>
      </p:sp>
      <p:pic>
        <p:nvPicPr>
          <p:cNvPr id="16" name="Picture 15"/>
          <p:cNvPicPr>
            <a:picLocks noChangeAspect="1"/>
          </p:cNvPicPr>
          <p:nvPr/>
        </p:nvPicPr>
        <p:blipFill>
          <a:blip r:embed="rId3"/>
          <a:stretch>
            <a:fillRect/>
          </a:stretch>
        </p:blipFill>
        <p:spPr>
          <a:xfrm>
            <a:off x="5497044" y="2889586"/>
            <a:ext cx="3259475" cy="2578234"/>
          </a:xfrm>
          <a:prstGeom prst="rect">
            <a:avLst/>
          </a:prstGeom>
        </p:spPr>
      </p:pic>
      <p:sp>
        <p:nvSpPr>
          <p:cNvPr id="32" name="TextBox 31"/>
          <p:cNvSpPr txBox="1"/>
          <p:nvPr/>
        </p:nvSpPr>
        <p:spPr>
          <a:xfrm>
            <a:off x="5707273" y="2330726"/>
            <a:ext cx="2839016" cy="523220"/>
          </a:xfrm>
          <a:prstGeom prst="rect">
            <a:avLst/>
          </a:prstGeom>
          <a:noFill/>
        </p:spPr>
        <p:txBody>
          <a:bodyPr wrap="square" rtlCol="0">
            <a:spAutoFit/>
          </a:bodyPr>
          <a:lstStyle/>
          <a:p>
            <a:r>
              <a:rPr lang="en-US" sz="2800" dirty="0" smtClean="0">
                <a:latin typeface="Century Gothic" panose="020B0502020202020204" pitchFamily="34" charset="0"/>
              </a:rPr>
              <a:t>FACS | 43 AUs</a:t>
            </a:r>
            <a:endParaRPr lang="en-US" sz="2800" dirty="0">
              <a:latin typeface="Century Gothic" panose="020B0502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5" grpId="0"/>
      <p:bldP spid="3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15"/>
          <p:cNvSpPr>
            <a:spLocks noChangeArrowheads="1"/>
          </p:cNvSpPr>
          <p:nvPr/>
        </p:nvSpPr>
        <p:spPr bwMode="auto">
          <a:xfrm>
            <a:off x="373063" y="152400"/>
            <a:ext cx="6853237"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ja-JP" sz="3600" dirty="0" smtClean="0">
                <a:solidFill>
                  <a:srgbClr val="4D4D4D"/>
                </a:solidFill>
                <a:latin typeface="Georgia" pitchFamily="18" charset="0"/>
                <a:ea typeface="PMingLiU" pitchFamily="18" charset="-120"/>
              </a:rPr>
              <a:t>Claim / Target Task</a:t>
            </a:r>
            <a:endParaRPr lang="en-US" altLang="zh-TW" sz="3600" dirty="0">
              <a:solidFill>
                <a:srgbClr val="4D4D4D"/>
              </a:solidFill>
              <a:latin typeface="Georgia" pitchFamily="18" charset="0"/>
              <a:ea typeface="PMingLiU" pitchFamily="18" charset="-120"/>
            </a:endParaRPr>
          </a:p>
        </p:txBody>
      </p:sp>
      <p:sp>
        <p:nvSpPr>
          <p:cNvPr id="2" name="Slide Number Placeholder 1"/>
          <p:cNvSpPr>
            <a:spLocks noGrp="1"/>
          </p:cNvSpPr>
          <p:nvPr>
            <p:ph type="sldNum" sz="quarter" idx="12"/>
          </p:nvPr>
        </p:nvSpPr>
        <p:spPr/>
        <p:txBody>
          <a:bodyPr/>
          <a:lstStyle/>
          <a:p>
            <a:fld id="{B95760C2-38E4-496F-933D-2305F303D3F1}" type="slidenum">
              <a:rPr lang="zh-TW" altLang="en-US" smtClean="0"/>
              <a:pPr/>
              <a:t>5</a:t>
            </a:fld>
            <a:endParaRPr lang="en-US" altLang="zh-TW"/>
          </a:p>
        </p:txBody>
      </p:sp>
      <p:sp>
        <p:nvSpPr>
          <p:cNvPr id="3" name="TextBox 2"/>
          <p:cNvSpPr txBox="1"/>
          <p:nvPr/>
        </p:nvSpPr>
        <p:spPr>
          <a:xfrm>
            <a:off x="401128" y="1828800"/>
            <a:ext cx="8305800" cy="1077218"/>
          </a:xfrm>
          <a:prstGeom prst="rect">
            <a:avLst/>
          </a:prstGeom>
          <a:noFill/>
        </p:spPr>
        <p:txBody>
          <a:bodyPr wrap="square" rtlCol="0">
            <a:spAutoFit/>
          </a:bodyPr>
          <a:lstStyle/>
          <a:p>
            <a:pPr algn="ctr"/>
            <a:r>
              <a:rPr lang="en-US" sz="3200" dirty="0" smtClean="0">
                <a:latin typeface="Century Gothic" panose="020B0502020202020204" pitchFamily="34" charset="0"/>
              </a:rPr>
              <a:t>Explore Multiple Level Pyramid strategy </a:t>
            </a:r>
          </a:p>
          <a:p>
            <a:pPr algn="ctr"/>
            <a:r>
              <a:rPr lang="en-US" sz="3200" dirty="0" smtClean="0">
                <a:latin typeface="Century Gothic" panose="020B0502020202020204" pitchFamily="34" charset="0"/>
              </a:rPr>
              <a:t>on Facial Expression Recognition</a:t>
            </a:r>
            <a:endParaRPr lang="en-US" sz="3200" dirty="0">
              <a:latin typeface="Century Gothic" panose="020B0502020202020204" pitchFamily="34" charset="0"/>
            </a:endParaRPr>
          </a:p>
        </p:txBody>
      </p:sp>
      <p:sp>
        <p:nvSpPr>
          <p:cNvPr id="5" name="TextBox 4"/>
          <p:cNvSpPr txBox="1"/>
          <p:nvPr/>
        </p:nvSpPr>
        <p:spPr>
          <a:xfrm>
            <a:off x="3352800" y="3435458"/>
            <a:ext cx="1524000" cy="2043113"/>
          </a:xfrm>
          <a:prstGeom prst="roundRect">
            <a:avLst/>
          </a:prstGeom>
          <a:solidFill>
            <a:schemeClr val="bg1">
              <a:lumMod val="85000"/>
            </a:schemeClr>
          </a:solidFill>
          <a:ln w="28575">
            <a:solidFill>
              <a:schemeClr val="bg1">
                <a:lumMod val="50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9600" dirty="0" smtClean="0">
                <a:solidFill>
                  <a:schemeClr val="tx1"/>
                </a:solidFill>
              </a:rPr>
              <a:t>3</a:t>
            </a:r>
          </a:p>
          <a:p>
            <a:pPr algn="ctr"/>
            <a:r>
              <a:rPr lang="en-US" dirty="0" smtClean="0">
                <a:solidFill>
                  <a:schemeClr val="tx1"/>
                </a:solidFill>
              </a:rPr>
              <a:t>LEVELS</a:t>
            </a:r>
            <a:endParaRPr lang="en-US" dirty="0">
              <a:solidFill>
                <a:schemeClr val="tx1"/>
              </a:solidFill>
            </a:endParaRPr>
          </a:p>
        </p:txBody>
      </p:sp>
      <p:sp>
        <p:nvSpPr>
          <p:cNvPr id="6" name="TextBox 5"/>
          <p:cNvSpPr txBox="1"/>
          <p:nvPr/>
        </p:nvSpPr>
        <p:spPr>
          <a:xfrm>
            <a:off x="1143000" y="3435459"/>
            <a:ext cx="1524000" cy="2043113"/>
          </a:xfrm>
          <a:prstGeom prst="roundRect">
            <a:avLst/>
          </a:prstGeom>
          <a:noFill/>
          <a:ln w="28575">
            <a:solidFill>
              <a:schemeClr val="bg1">
                <a:lumMod val="50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9600" dirty="0" smtClean="0">
                <a:solidFill>
                  <a:schemeClr val="tx1"/>
                </a:solidFill>
              </a:rPr>
              <a:t>2</a:t>
            </a:r>
          </a:p>
          <a:p>
            <a:pPr algn="ctr"/>
            <a:r>
              <a:rPr lang="en-US" dirty="0" smtClean="0">
                <a:solidFill>
                  <a:schemeClr val="tx1"/>
                </a:solidFill>
              </a:rPr>
              <a:t>LEVELS</a:t>
            </a:r>
            <a:endParaRPr lang="en-US" dirty="0">
              <a:solidFill>
                <a:schemeClr val="tx1"/>
              </a:solidFill>
            </a:endParaRPr>
          </a:p>
        </p:txBody>
      </p:sp>
      <p:sp>
        <p:nvSpPr>
          <p:cNvPr id="7" name="TextBox 6"/>
          <p:cNvSpPr txBox="1"/>
          <p:nvPr/>
        </p:nvSpPr>
        <p:spPr>
          <a:xfrm>
            <a:off x="5508206" y="3437371"/>
            <a:ext cx="1828800" cy="1055608"/>
          </a:xfrm>
          <a:prstGeom prst="roundRect">
            <a:avLst/>
          </a:prstGeom>
          <a:noFill/>
          <a:ln w="28575">
            <a:solidFill>
              <a:schemeClr val="bg1">
                <a:lumMod val="50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2800" dirty="0" smtClean="0">
                <a:solidFill>
                  <a:schemeClr val="tx1"/>
                </a:solidFill>
                <a:latin typeface="Century Gothic" panose="020B0502020202020204" pitchFamily="34" charset="0"/>
              </a:rPr>
              <a:t>WHICH</a:t>
            </a:r>
          </a:p>
          <a:p>
            <a:pPr algn="ctr"/>
            <a:r>
              <a:rPr lang="en-US" sz="2800" dirty="0" smtClean="0">
                <a:solidFill>
                  <a:schemeClr val="tx1"/>
                </a:solidFill>
                <a:latin typeface="Century Gothic" panose="020B0502020202020204" pitchFamily="34" charset="0"/>
              </a:rPr>
              <a:t>BETTER</a:t>
            </a:r>
            <a:endParaRPr lang="en-US" sz="2800" dirty="0">
              <a:solidFill>
                <a:schemeClr val="tx1"/>
              </a:solidFill>
              <a:latin typeface="Century Gothic" panose="020B0502020202020204" pitchFamily="34" charset="0"/>
            </a:endParaRPr>
          </a:p>
        </p:txBody>
      </p:sp>
      <p:sp>
        <p:nvSpPr>
          <p:cNvPr id="8" name="TextBox 7"/>
          <p:cNvSpPr txBox="1"/>
          <p:nvPr/>
        </p:nvSpPr>
        <p:spPr>
          <a:xfrm>
            <a:off x="5541034" y="4677662"/>
            <a:ext cx="1828800" cy="578882"/>
          </a:xfrm>
          <a:prstGeom prst="roundRect">
            <a:avLst/>
          </a:prstGeom>
          <a:solidFill>
            <a:schemeClr val="bg1"/>
          </a:solidFill>
          <a:ln w="28575">
            <a:solidFill>
              <a:schemeClr val="bg1">
                <a:lumMod val="50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2800" dirty="0" smtClean="0">
                <a:solidFill>
                  <a:schemeClr val="tx1"/>
                </a:solidFill>
                <a:latin typeface="Century Gothic" panose="020B0502020202020204" pitchFamily="34" charset="0"/>
              </a:rPr>
              <a:t>BENEFITS</a:t>
            </a:r>
            <a:endParaRPr lang="en-US" sz="2800" dirty="0">
              <a:solidFill>
                <a:schemeClr val="tx1"/>
              </a:solidFill>
              <a:latin typeface="Century Gothic" panose="020B0502020202020204" pitchFamily="34" charset="0"/>
            </a:endParaRPr>
          </a:p>
        </p:txBody>
      </p:sp>
      <p:sp>
        <p:nvSpPr>
          <p:cNvPr id="9" name="TextBox 8"/>
          <p:cNvSpPr txBox="1"/>
          <p:nvPr/>
        </p:nvSpPr>
        <p:spPr>
          <a:xfrm>
            <a:off x="5541034" y="5478571"/>
            <a:ext cx="1828800" cy="783193"/>
          </a:xfrm>
          <a:prstGeom prst="roundRect">
            <a:avLst/>
          </a:prstGeom>
          <a:solidFill>
            <a:schemeClr val="bg1">
              <a:lumMod val="85000"/>
            </a:schemeClr>
          </a:solidFill>
          <a:ln w="28575">
            <a:solidFill>
              <a:schemeClr val="bg1">
                <a:lumMod val="50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4000" dirty="0" smtClean="0">
                <a:solidFill>
                  <a:schemeClr val="tx1"/>
                </a:solidFill>
                <a:latin typeface="Century Gothic" panose="020B0502020202020204" pitchFamily="34" charset="0"/>
              </a:rPr>
              <a:t>PRICE</a:t>
            </a:r>
            <a:endParaRPr lang="en-US" sz="4000" dirty="0">
              <a:solidFill>
                <a:schemeClr val="tx1"/>
              </a:solidFill>
              <a:latin typeface="Century Gothic" panose="020B0502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15"/>
          <p:cNvSpPr>
            <a:spLocks noChangeArrowheads="1"/>
          </p:cNvSpPr>
          <p:nvPr/>
        </p:nvSpPr>
        <p:spPr bwMode="auto">
          <a:xfrm>
            <a:off x="373063" y="152400"/>
            <a:ext cx="6853237"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altLang="ja-JP" sz="3600" dirty="0">
                <a:solidFill>
                  <a:srgbClr val="4D4D4D"/>
                </a:solidFill>
                <a:latin typeface="Georgia" pitchFamily="18" charset="0"/>
                <a:ea typeface="PMingLiU" pitchFamily="18" charset="-120"/>
              </a:rPr>
              <a:t>Proposed Solution</a:t>
            </a:r>
            <a:endParaRPr lang="en-US" altLang="zh-TW" sz="3600" dirty="0">
              <a:solidFill>
                <a:srgbClr val="4D4D4D"/>
              </a:solidFill>
              <a:latin typeface="Georgia" pitchFamily="18" charset="0"/>
              <a:ea typeface="PMingLiU" pitchFamily="18" charset="-120"/>
            </a:endParaRPr>
          </a:p>
        </p:txBody>
      </p:sp>
      <p:sp>
        <p:nvSpPr>
          <p:cNvPr id="2" name="AutoShape 2" descr="Inline image 1"/>
          <p:cNvSpPr>
            <a:spLocks noChangeAspect="1" noChangeArrowheads="1"/>
          </p:cNvSpPr>
          <p:nvPr/>
        </p:nvSpPr>
        <p:spPr bwMode="auto">
          <a:xfrm>
            <a:off x="155575" y="-144463"/>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10" descr="https://www.uni-marburg.de/sprachenzentrum/sprachen-tandem/icons/classic-timer-icon"/>
          <p:cNvSpPr>
            <a:spLocks noChangeAspect="1" noChangeArrowheads="1"/>
          </p:cNvSpPr>
          <p:nvPr/>
        </p:nvSpPr>
        <p:spPr bwMode="auto">
          <a:xfrm>
            <a:off x="307975" y="7937"/>
            <a:ext cx="304800" cy="304801"/>
          </a:xfrm>
          <a:prstGeom prst="rect">
            <a:avLst/>
          </a:prstGeom>
          <a:noFill/>
          <a:extLst>
            <a:ext uri="{909E8E84-426E-40dd-AFC4-6F175D3DCCD1}">
              <a14:hiddenFill xmlns=""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p:cNvSpPr txBox="1"/>
          <p:nvPr/>
        </p:nvSpPr>
        <p:spPr>
          <a:xfrm>
            <a:off x="373063" y="1672203"/>
            <a:ext cx="7323137" cy="584775"/>
          </a:xfrm>
          <a:prstGeom prst="rect">
            <a:avLst/>
          </a:prstGeom>
          <a:noFill/>
        </p:spPr>
        <p:txBody>
          <a:bodyPr wrap="square" rtlCol="0">
            <a:spAutoFit/>
          </a:bodyPr>
          <a:lstStyle/>
          <a:p>
            <a:r>
              <a:rPr lang="en-US" sz="3200" dirty="0" smtClean="0">
                <a:latin typeface="Century Gothic" panose="020B0502020202020204" pitchFamily="34" charset="0"/>
              </a:rPr>
              <a:t>Three Level Pyramid Strategy </a:t>
            </a:r>
            <a:endParaRPr lang="en-US" sz="3200" dirty="0">
              <a:latin typeface="Century Gothic" panose="020B0502020202020204" pitchFamily="34" charset="0"/>
            </a:endParaRPr>
          </a:p>
        </p:txBody>
      </p:sp>
      <p:grpSp>
        <p:nvGrpSpPr>
          <p:cNvPr id="6" name="Group 5"/>
          <p:cNvGrpSpPr/>
          <p:nvPr/>
        </p:nvGrpSpPr>
        <p:grpSpPr>
          <a:xfrm>
            <a:off x="1439464" y="2513687"/>
            <a:ext cx="4000038" cy="1212214"/>
            <a:chOff x="906064" y="2513687"/>
            <a:chExt cx="4000038" cy="1212214"/>
          </a:xfrm>
        </p:grpSpPr>
        <p:sp>
          <p:nvSpPr>
            <p:cNvPr id="7" name="TextBox 6"/>
            <p:cNvSpPr txBox="1"/>
            <p:nvPr/>
          </p:nvSpPr>
          <p:spPr>
            <a:xfrm>
              <a:off x="906064" y="2513687"/>
              <a:ext cx="1905000" cy="523220"/>
            </a:xfrm>
            <a:prstGeom prst="rect">
              <a:avLst/>
            </a:prstGeom>
            <a:noFill/>
          </p:spPr>
          <p:txBody>
            <a:bodyPr wrap="square" rtlCol="0">
              <a:spAutoFit/>
            </a:bodyPr>
            <a:lstStyle/>
            <a:p>
              <a:r>
                <a:rPr lang="en-US" sz="2800" dirty="0" smtClean="0">
                  <a:solidFill>
                    <a:srgbClr val="FF0000"/>
                  </a:solidFill>
                  <a:latin typeface="Century Gothic" panose="020B0502020202020204" pitchFamily="34" charset="0"/>
                </a:rPr>
                <a:t>1</a:t>
              </a:r>
              <a:r>
                <a:rPr lang="en-US" sz="2800" baseline="30000" dirty="0" smtClean="0">
                  <a:solidFill>
                    <a:srgbClr val="FF0000"/>
                  </a:solidFill>
                  <a:latin typeface="Century Gothic" panose="020B0502020202020204" pitchFamily="34" charset="0"/>
                </a:rPr>
                <a:t>st</a:t>
              </a:r>
              <a:r>
                <a:rPr lang="en-US" sz="2800" dirty="0" smtClean="0">
                  <a:solidFill>
                    <a:srgbClr val="FF0000"/>
                  </a:solidFill>
                  <a:latin typeface="Century Gothic" panose="020B0502020202020204" pitchFamily="34" charset="0"/>
                </a:rPr>
                <a:t>  level </a:t>
              </a:r>
              <a:endParaRPr lang="en-US" dirty="0">
                <a:solidFill>
                  <a:srgbClr val="FF0000"/>
                </a:solidFill>
                <a:latin typeface="Century Gothic" panose="020B0502020202020204" pitchFamily="34" charset="0"/>
              </a:endParaRPr>
            </a:p>
          </p:txBody>
        </p:sp>
        <p:sp>
          <p:nvSpPr>
            <p:cNvPr id="15" name="TextBox 14"/>
            <p:cNvSpPr txBox="1"/>
            <p:nvPr/>
          </p:nvSpPr>
          <p:spPr>
            <a:xfrm>
              <a:off x="3241726" y="3010812"/>
              <a:ext cx="1458045" cy="715089"/>
            </a:xfrm>
            <a:prstGeom prst="roundRect">
              <a:avLst/>
            </a:prstGeom>
            <a:noFill/>
            <a:ln w="38100">
              <a:solidFill>
                <a:schemeClr val="bg1">
                  <a:lumMod val="50000"/>
                </a:schemeClr>
              </a:solidFill>
            </a:ln>
          </p:spPr>
          <p:txBody>
            <a:bodyPr wrap="square" rtlCol="0">
              <a:spAutoFit/>
            </a:bodyPr>
            <a:lstStyle/>
            <a:p>
              <a:pPr algn="ctr"/>
              <a:r>
                <a:rPr lang="en-US" dirty="0" smtClean="0">
                  <a:latin typeface="Century Gothic" panose="020B0502020202020204" pitchFamily="34" charset="0"/>
                  <a:cs typeface="Arial" panose="020B0604020202020204" pitchFamily="34" charset="0"/>
                </a:rPr>
                <a:t>Happy</a:t>
              </a:r>
              <a:endParaRPr lang="en-US" dirty="0">
                <a:latin typeface="Century Gothic" panose="020B0502020202020204" pitchFamily="34" charset="0"/>
                <a:cs typeface="Arial" panose="020B0604020202020204" pitchFamily="34" charset="0"/>
              </a:endParaRPr>
            </a:p>
            <a:p>
              <a:pPr algn="ctr"/>
              <a:r>
                <a:rPr lang="en-US" dirty="0" smtClean="0">
                  <a:latin typeface="Century Gothic" panose="020B0502020202020204" pitchFamily="34" charset="0"/>
                  <a:cs typeface="Arial" panose="020B0604020202020204" pitchFamily="34" charset="0"/>
                </a:rPr>
                <a:t>Contempt</a:t>
              </a:r>
              <a:endParaRPr lang="en-US" dirty="0">
                <a:latin typeface="Century Gothic" panose="020B0502020202020204" pitchFamily="34" charset="0"/>
                <a:cs typeface="Arial" panose="020B0604020202020204" pitchFamily="34" charset="0"/>
              </a:endParaRPr>
            </a:p>
          </p:txBody>
        </p:sp>
        <p:sp>
          <p:nvSpPr>
            <p:cNvPr id="16" name="TextBox 15"/>
            <p:cNvSpPr txBox="1"/>
            <p:nvPr/>
          </p:nvSpPr>
          <p:spPr>
            <a:xfrm>
              <a:off x="2913145" y="2584568"/>
              <a:ext cx="1992957" cy="408623"/>
            </a:xfrm>
            <a:prstGeom prst="roundRect">
              <a:avLst/>
            </a:prstGeom>
            <a:solidFill>
              <a:schemeClr val="bg1">
                <a:lumMod val="85000"/>
              </a:schemeClr>
            </a:solidFill>
          </p:spPr>
          <p:txBody>
            <a:bodyPr wrap="square" rtlCol="0">
              <a:spAutoFit/>
            </a:bodyPr>
            <a:lstStyle/>
            <a:p>
              <a:pPr algn="ctr"/>
              <a:r>
                <a:rPr lang="en-US" dirty="0" smtClean="0">
                  <a:latin typeface="Century Gothic" panose="020B0502020202020204" pitchFamily="34" charset="0"/>
                  <a:cs typeface="Arial" panose="020B0604020202020204" pitchFamily="34" charset="0"/>
                </a:rPr>
                <a:t>Mouth AUs SVM</a:t>
              </a:r>
              <a:endParaRPr lang="en-US" dirty="0">
                <a:latin typeface="Century Gothic" panose="020B0502020202020204" pitchFamily="34" charset="0"/>
                <a:cs typeface="Arial" panose="020B0604020202020204" pitchFamily="34" charset="0"/>
              </a:endParaRPr>
            </a:p>
          </p:txBody>
        </p:sp>
      </p:grpSp>
      <p:grpSp>
        <p:nvGrpSpPr>
          <p:cNvPr id="20" name="Group 19"/>
          <p:cNvGrpSpPr/>
          <p:nvPr/>
        </p:nvGrpSpPr>
        <p:grpSpPr>
          <a:xfrm>
            <a:off x="1463906" y="4856024"/>
            <a:ext cx="5165494" cy="1544776"/>
            <a:chOff x="930506" y="4856024"/>
            <a:chExt cx="5165494" cy="1544776"/>
          </a:xfrm>
        </p:grpSpPr>
        <p:sp>
          <p:nvSpPr>
            <p:cNvPr id="8" name="TextBox 7"/>
            <p:cNvSpPr txBox="1"/>
            <p:nvPr/>
          </p:nvSpPr>
          <p:spPr>
            <a:xfrm>
              <a:off x="930506" y="4856024"/>
              <a:ext cx="2252504" cy="523220"/>
            </a:xfrm>
            <a:prstGeom prst="rect">
              <a:avLst/>
            </a:prstGeom>
            <a:noFill/>
          </p:spPr>
          <p:txBody>
            <a:bodyPr wrap="square" rtlCol="0">
              <a:spAutoFit/>
            </a:bodyPr>
            <a:lstStyle/>
            <a:p>
              <a:r>
                <a:rPr lang="en-US" sz="2800" dirty="0" smtClean="0">
                  <a:solidFill>
                    <a:srgbClr val="FF0000"/>
                  </a:solidFill>
                  <a:latin typeface="Century Gothic" panose="020B0502020202020204" pitchFamily="34" charset="0"/>
                </a:rPr>
                <a:t>3</a:t>
              </a:r>
              <a:r>
                <a:rPr lang="en-US" sz="2800" baseline="30000" dirty="0" smtClean="0">
                  <a:solidFill>
                    <a:srgbClr val="FF0000"/>
                  </a:solidFill>
                  <a:latin typeface="Century Gothic" panose="020B0502020202020204" pitchFamily="34" charset="0"/>
                </a:rPr>
                <a:t>rd</a:t>
              </a:r>
              <a:r>
                <a:rPr lang="en-US" sz="2800" dirty="0" smtClean="0">
                  <a:solidFill>
                    <a:srgbClr val="FF0000"/>
                  </a:solidFill>
                  <a:latin typeface="Century Gothic" panose="020B0502020202020204" pitchFamily="34" charset="0"/>
                </a:rPr>
                <a:t>  level </a:t>
              </a:r>
              <a:endParaRPr lang="en-US" dirty="0">
                <a:solidFill>
                  <a:srgbClr val="FF0000"/>
                </a:solidFill>
                <a:latin typeface="Century Gothic" panose="020B0502020202020204" pitchFamily="34" charset="0"/>
              </a:endParaRPr>
            </a:p>
          </p:txBody>
        </p:sp>
        <p:sp>
          <p:nvSpPr>
            <p:cNvPr id="13" name="TextBox 12"/>
            <p:cNvSpPr txBox="1"/>
            <p:nvPr/>
          </p:nvSpPr>
          <p:spPr>
            <a:xfrm>
              <a:off x="3765031" y="5379244"/>
              <a:ext cx="1479462" cy="1021556"/>
            </a:xfrm>
            <a:prstGeom prst="roundRect">
              <a:avLst/>
            </a:prstGeom>
            <a:noFill/>
            <a:ln w="38100">
              <a:solidFill>
                <a:schemeClr val="bg1">
                  <a:lumMod val="50000"/>
                </a:schemeClr>
              </a:solidFill>
            </a:ln>
          </p:spPr>
          <p:txBody>
            <a:bodyPr wrap="square" rtlCol="0">
              <a:spAutoFit/>
            </a:bodyPr>
            <a:lstStyle/>
            <a:p>
              <a:pPr algn="ctr"/>
              <a:r>
                <a:rPr lang="en-US" dirty="0" smtClean="0">
                  <a:latin typeface="Century Gothic" panose="020B0502020202020204" pitchFamily="34" charset="0"/>
                  <a:cs typeface="Arial" panose="020B0604020202020204" pitchFamily="34" charset="0"/>
                </a:rPr>
                <a:t>Sadness</a:t>
              </a:r>
              <a:endParaRPr lang="en-US" dirty="0">
                <a:latin typeface="Century Gothic" panose="020B0502020202020204" pitchFamily="34" charset="0"/>
                <a:cs typeface="Arial" panose="020B0604020202020204" pitchFamily="34" charset="0"/>
              </a:endParaRPr>
            </a:p>
            <a:p>
              <a:pPr algn="ctr"/>
              <a:r>
                <a:rPr lang="en-US" dirty="0">
                  <a:latin typeface="Century Gothic" panose="020B0502020202020204" pitchFamily="34" charset="0"/>
                  <a:cs typeface="Arial" panose="020B0604020202020204" pitchFamily="34" charset="0"/>
                </a:rPr>
                <a:t>Disgust</a:t>
              </a:r>
            </a:p>
            <a:p>
              <a:pPr algn="ctr"/>
              <a:r>
                <a:rPr lang="en-US" dirty="0" smtClean="0">
                  <a:latin typeface="Century Gothic" panose="020B0502020202020204" pitchFamily="34" charset="0"/>
                  <a:cs typeface="Arial" panose="020B0604020202020204" pitchFamily="34" charset="0"/>
                </a:rPr>
                <a:t>Fear</a:t>
              </a:r>
              <a:endParaRPr lang="en-US" dirty="0">
                <a:latin typeface="Century Gothic" panose="020B0502020202020204" pitchFamily="34" charset="0"/>
                <a:cs typeface="Arial" panose="020B0604020202020204" pitchFamily="34" charset="0"/>
              </a:endParaRPr>
            </a:p>
          </p:txBody>
        </p:sp>
        <p:sp>
          <p:nvSpPr>
            <p:cNvPr id="17" name="TextBox 16"/>
            <p:cNvSpPr txBox="1"/>
            <p:nvPr/>
          </p:nvSpPr>
          <p:spPr>
            <a:xfrm>
              <a:off x="2913524" y="4942116"/>
              <a:ext cx="3182476" cy="408623"/>
            </a:xfrm>
            <a:prstGeom prst="roundRect">
              <a:avLst/>
            </a:prstGeom>
            <a:solidFill>
              <a:schemeClr val="bg1">
                <a:lumMod val="85000"/>
              </a:schemeClr>
            </a:solidFill>
          </p:spPr>
          <p:txBody>
            <a:bodyPr wrap="square" rtlCol="0">
              <a:spAutoFit/>
            </a:bodyPr>
            <a:lstStyle/>
            <a:p>
              <a:pPr algn="ctr"/>
              <a:r>
                <a:rPr lang="en-US" dirty="0" smtClean="0">
                  <a:latin typeface="Century Gothic" panose="020B0502020202020204" pitchFamily="34" charset="0"/>
                  <a:cs typeface="Arial" panose="020B0604020202020204" pitchFamily="34" charset="0"/>
                </a:rPr>
                <a:t>Mouth + Eyes + Nose SVM</a:t>
              </a:r>
              <a:endParaRPr lang="en-US" dirty="0">
                <a:latin typeface="Century Gothic" panose="020B0502020202020204" pitchFamily="34" charset="0"/>
                <a:cs typeface="Arial" panose="020B0604020202020204" pitchFamily="34" charset="0"/>
              </a:endParaRPr>
            </a:p>
          </p:txBody>
        </p:sp>
      </p:grpSp>
      <p:grpSp>
        <p:nvGrpSpPr>
          <p:cNvPr id="19" name="Group 18"/>
          <p:cNvGrpSpPr/>
          <p:nvPr/>
        </p:nvGrpSpPr>
        <p:grpSpPr>
          <a:xfrm>
            <a:off x="1463906" y="3639094"/>
            <a:ext cx="4323855" cy="1266752"/>
            <a:chOff x="930506" y="3639094"/>
            <a:chExt cx="4323855" cy="1266752"/>
          </a:xfrm>
        </p:grpSpPr>
        <p:sp>
          <p:nvSpPr>
            <p:cNvPr id="9" name="TextBox 8"/>
            <p:cNvSpPr txBox="1"/>
            <p:nvPr/>
          </p:nvSpPr>
          <p:spPr>
            <a:xfrm>
              <a:off x="930506" y="3639094"/>
              <a:ext cx="2252504" cy="523220"/>
            </a:xfrm>
            <a:prstGeom prst="rect">
              <a:avLst/>
            </a:prstGeom>
            <a:noFill/>
          </p:spPr>
          <p:txBody>
            <a:bodyPr wrap="square" rtlCol="0">
              <a:spAutoFit/>
            </a:bodyPr>
            <a:lstStyle/>
            <a:p>
              <a:r>
                <a:rPr lang="en-US" sz="2800" dirty="0" smtClean="0">
                  <a:solidFill>
                    <a:srgbClr val="FF0000"/>
                  </a:solidFill>
                  <a:latin typeface="Century Gothic" panose="020B0502020202020204" pitchFamily="34" charset="0"/>
                </a:rPr>
                <a:t>2</a:t>
              </a:r>
              <a:r>
                <a:rPr lang="en-US" sz="2800" baseline="30000" dirty="0" smtClean="0">
                  <a:solidFill>
                    <a:srgbClr val="FF0000"/>
                  </a:solidFill>
                  <a:latin typeface="Century Gothic" panose="020B0502020202020204" pitchFamily="34" charset="0"/>
                </a:rPr>
                <a:t>nd</a:t>
              </a:r>
              <a:r>
                <a:rPr lang="en-US" sz="2800" dirty="0" smtClean="0">
                  <a:solidFill>
                    <a:srgbClr val="FF0000"/>
                  </a:solidFill>
                  <a:latin typeface="Century Gothic" panose="020B0502020202020204" pitchFamily="34" charset="0"/>
                </a:rPr>
                <a:t>  level </a:t>
              </a:r>
              <a:endParaRPr lang="en-US" dirty="0">
                <a:solidFill>
                  <a:srgbClr val="FF0000"/>
                </a:solidFill>
                <a:latin typeface="Century Gothic" panose="020B0502020202020204" pitchFamily="34" charset="0"/>
              </a:endParaRPr>
            </a:p>
          </p:txBody>
        </p:sp>
        <p:sp>
          <p:nvSpPr>
            <p:cNvPr id="14" name="TextBox 13"/>
            <p:cNvSpPr txBox="1"/>
            <p:nvPr/>
          </p:nvSpPr>
          <p:spPr>
            <a:xfrm>
              <a:off x="2913902" y="3755022"/>
              <a:ext cx="2340459" cy="408623"/>
            </a:xfrm>
            <a:prstGeom prst="roundRect">
              <a:avLst/>
            </a:prstGeom>
            <a:solidFill>
              <a:schemeClr val="bg1">
                <a:lumMod val="85000"/>
              </a:schemeClr>
            </a:solidFill>
          </p:spPr>
          <p:txBody>
            <a:bodyPr wrap="square" rtlCol="0">
              <a:spAutoFit/>
            </a:bodyPr>
            <a:lstStyle/>
            <a:p>
              <a:pPr algn="ctr"/>
              <a:r>
                <a:rPr lang="en-US" dirty="0" smtClean="0">
                  <a:latin typeface="Century Gothic" panose="020B0502020202020204" pitchFamily="34" charset="0"/>
                  <a:cs typeface="Arial" panose="020B0604020202020204" pitchFamily="34" charset="0"/>
                </a:rPr>
                <a:t>Mouth + Eyes SVM</a:t>
              </a:r>
              <a:endParaRPr lang="en-US" dirty="0">
                <a:latin typeface="Century Gothic" panose="020B0502020202020204" pitchFamily="34" charset="0"/>
                <a:cs typeface="Arial" panose="020B0604020202020204" pitchFamily="34" charset="0"/>
              </a:endParaRPr>
            </a:p>
          </p:txBody>
        </p:sp>
        <p:sp>
          <p:nvSpPr>
            <p:cNvPr id="18" name="TextBox 17"/>
            <p:cNvSpPr txBox="1"/>
            <p:nvPr/>
          </p:nvSpPr>
          <p:spPr>
            <a:xfrm>
              <a:off x="3433101" y="4190757"/>
              <a:ext cx="1479462" cy="715089"/>
            </a:xfrm>
            <a:prstGeom prst="roundRect">
              <a:avLst/>
            </a:prstGeom>
            <a:noFill/>
            <a:ln w="38100">
              <a:solidFill>
                <a:schemeClr val="bg1">
                  <a:lumMod val="50000"/>
                </a:schemeClr>
              </a:solidFill>
            </a:ln>
          </p:spPr>
          <p:txBody>
            <a:bodyPr wrap="square" rtlCol="0">
              <a:spAutoFit/>
            </a:bodyPr>
            <a:lstStyle/>
            <a:p>
              <a:pPr algn="ctr"/>
              <a:r>
                <a:rPr lang="en-US" dirty="0" smtClean="0">
                  <a:latin typeface="Century Gothic" panose="020B0502020202020204" pitchFamily="34" charset="0"/>
                  <a:cs typeface="Arial" panose="020B0604020202020204" pitchFamily="34" charset="0"/>
                </a:rPr>
                <a:t>Anger</a:t>
              </a:r>
            </a:p>
            <a:p>
              <a:pPr algn="ctr"/>
              <a:r>
                <a:rPr lang="en-US" dirty="0" smtClean="0">
                  <a:latin typeface="Century Gothic" panose="020B0502020202020204" pitchFamily="34" charset="0"/>
                  <a:cs typeface="Arial" panose="020B0604020202020204" pitchFamily="34" charset="0"/>
                </a:rPr>
                <a:t>Surprising</a:t>
              </a:r>
              <a:endParaRPr lang="en-US" dirty="0">
                <a:latin typeface="Century Gothic" panose="020B0502020202020204" pitchFamily="34" charset="0"/>
                <a:cs typeface="Arial" panose="020B0604020202020204" pitchFamily="34" charset="0"/>
              </a:endParaRPr>
            </a:p>
          </p:txBody>
        </p:sp>
      </p:grpSp>
    </p:spTree>
    <p:extLst>
      <p:ext uri="{BB962C8B-B14F-4D97-AF65-F5344CB8AC3E}">
        <p14:creationId xmlns:p14="http://schemas.microsoft.com/office/powerpoint/2010/main" val="945773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19"/>
          <p:cNvSpPr>
            <a:spLocks noChangeArrowheads="1"/>
          </p:cNvSpPr>
          <p:nvPr/>
        </p:nvSpPr>
        <p:spPr bwMode="auto">
          <a:xfrm>
            <a:off x="373063" y="152400"/>
            <a:ext cx="6853237"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lnSpc>
                <a:spcPct val="150000"/>
              </a:lnSpc>
              <a:defRPr/>
            </a:pPr>
            <a:r>
              <a:rPr lang="en-US" altLang="zh-TW" sz="3600" dirty="0">
                <a:solidFill>
                  <a:srgbClr val="4D4D4D"/>
                </a:solidFill>
                <a:latin typeface="Georgia" pitchFamily="18" charset="0"/>
                <a:ea typeface="PMingLiU" pitchFamily="18" charset="-120"/>
              </a:rPr>
              <a:t>Implementation</a:t>
            </a:r>
          </a:p>
        </p:txBody>
      </p:sp>
      <p:sp>
        <p:nvSpPr>
          <p:cNvPr id="2" name="Slide Number Placeholder 1"/>
          <p:cNvSpPr>
            <a:spLocks noGrp="1"/>
          </p:cNvSpPr>
          <p:nvPr>
            <p:ph type="sldNum" sz="quarter" idx="12"/>
          </p:nvPr>
        </p:nvSpPr>
        <p:spPr/>
        <p:txBody>
          <a:bodyPr/>
          <a:lstStyle/>
          <a:p>
            <a:fld id="{B95760C2-38E4-496F-933D-2305F303D3F1}" type="slidenum">
              <a:rPr lang="zh-TW" altLang="en-US" smtClean="0"/>
              <a:pPr/>
              <a:t>7</a:t>
            </a:fld>
            <a:endParaRPr lang="en-US" altLang="zh-TW"/>
          </a:p>
        </p:txBody>
      </p:sp>
      <p:grpSp>
        <p:nvGrpSpPr>
          <p:cNvPr id="26" name="Group 25"/>
          <p:cNvGrpSpPr/>
          <p:nvPr/>
        </p:nvGrpSpPr>
        <p:grpSpPr>
          <a:xfrm>
            <a:off x="4173028" y="3402275"/>
            <a:ext cx="1316966" cy="1304050"/>
            <a:chOff x="2841685" y="3361450"/>
            <a:chExt cx="1316966" cy="1304050"/>
          </a:xfrm>
        </p:grpSpPr>
        <p:sp>
          <p:nvSpPr>
            <p:cNvPr id="4" name="Rounded Rectangle 3"/>
            <p:cNvSpPr/>
            <p:nvPr/>
          </p:nvSpPr>
          <p:spPr>
            <a:xfrm>
              <a:off x="2841685" y="3361450"/>
              <a:ext cx="1316966" cy="1304050"/>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3" name="TextBox 2"/>
            <p:cNvSpPr txBox="1"/>
            <p:nvPr/>
          </p:nvSpPr>
          <p:spPr>
            <a:xfrm>
              <a:off x="3108385" y="3361450"/>
              <a:ext cx="783566" cy="1200329"/>
            </a:xfrm>
            <a:prstGeom prst="rect">
              <a:avLst/>
            </a:prstGeom>
            <a:noFill/>
          </p:spPr>
          <p:txBody>
            <a:bodyPr wrap="square" rtlCol="0">
              <a:spAutoFit/>
            </a:bodyPr>
            <a:lstStyle/>
            <a:p>
              <a:r>
                <a:rPr lang="en-US" sz="7200" dirty="0" smtClean="0"/>
                <a:t>4</a:t>
              </a:r>
              <a:endParaRPr lang="en-US" sz="7200" dirty="0"/>
            </a:p>
          </p:txBody>
        </p:sp>
      </p:grpSp>
      <p:grpSp>
        <p:nvGrpSpPr>
          <p:cNvPr id="8" name="Group 7"/>
          <p:cNvGrpSpPr/>
          <p:nvPr/>
        </p:nvGrpSpPr>
        <p:grpSpPr>
          <a:xfrm>
            <a:off x="533400" y="2057400"/>
            <a:ext cx="1752600" cy="1304050"/>
            <a:chOff x="1295400" y="1899166"/>
            <a:chExt cx="1752600" cy="1304050"/>
          </a:xfrm>
        </p:grpSpPr>
        <p:sp>
          <p:nvSpPr>
            <p:cNvPr id="9" name="Rounded Rectangle 8"/>
            <p:cNvSpPr/>
            <p:nvPr/>
          </p:nvSpPr>
          <p:spPr>
            <a:xfrm>
              <a:off x="1295400" y="1899166"/>
              <a:ext cx="1752600" cy="1304050"/>
            </a:xfrm>
            <a:prstGeom prst="round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0" name="TextBox 9"/>
            <p:cNvSpPr txBox="1"/>
            <p:nvPr/>
          </p:nvSpPr>
          <p:spPr>
            <a:xfrm>
              <a:off x="1828800" y="1920732"/>
              <a:ext cx="783566" cy="1200329"/>
            </a:xfrm>
            <a:prstGeom prst="rect">
              <a:avLst/>
            </a:prstGeom>
            <a:noFill/>
          </p:spPr>
          <p:txBody>
            <a:bodyPr wrap="square" rtlCol="0">
              <a:spAutoFit/>
            </a:bodyPr>
            <a:lstStyle/>
            <a:p>
              <a:r>
                <a:rPr lang="en-US" sz="7200" dirty="0" smtClean="0"/>
                <a:t>7</a:t>
              </a:r>
              <a:endParaRPr lang="en-US" sz="7200" dirty="0"/>
            </a:p>
          </p:txBody>
        </p:sp>
      </p:grpSp>
      <p:grpSp>
        <p:nvGrpSpPr>
          <p:cNvPr id="27" name="Group 26"/>
          <p:cNvGrpSpPr/>
          <p:nvPr/>
        </p:nvGrpSpPr>
        <p:grpSpPr>
          <a:xfrm>
            <a:off x="3103562" y="3396057"/>
            <a:ext cx="887802" cy="1304050"/>
            <a:chOff x="4424632" y="3361450"/>
            <a:chExt cx="887802" cy="1304050"/>
          </a:xfrm>
        </p:grpSpPr>
        <p:sp>
          <p:nvSpPr>
            <p:cNvPr id="11" name="Rounded Rectangle 10"/>
            <p:cNvSpPr/>
            <p:nvPr/>
          </p:nvSpPr>
          <p:spPr>
            <a:xfrm>
              <a:off x="4424632" y="3361450"/>
              <a:ext cx="887802" cy="1304050"/>
            </a:xfrm>
            <a:prstGeom prst="round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2" name="TextBox 11"/>
            <p:cNvSpPr txBox="1"/>
            <p:nvPr/>
          </p:nvSpPr>
          <p:spPr>
            <a:xfrm>
              <a:off x="4525633" y="3361450"/>
              <a:ext cx="705838" cy="1200329"/>
            </a:xfrm>
            <a:prstGeom prst="rect">
              <a:avLst/>
            </a:prstGeom>
            <a:noFill/>
          </p:spPr>
          <p:txBody>
            <a:bodyPr wrap="square" rtlCol="0">
              <a:spAutoFit/>
            </a:bodyPr>
            <a:lstStyle/>
            <a:p>
              <a:r>
                <a:rPr lang="en-US" sz="7200" dirty="0" smtClean="0"/>
                <a:t>3</a:t>
              </a:r>
              <a:endParaRPr lang="en-US" sz="7200" dirty="0"/>
            </a:p>
          </p:txBody>
        </p:sp>
      </p:grpSp>
      <p:grpSp>
        <p:nvGrpSpPr>
          <p:cNvPr id="30" name="Group 29"/>
          <p:cNvGrpSpPr/>
          <p:nvPr/>
        </p:nvGrpSpPr>
        <p:grpSpPr>
          <a:xfrm>
            <a:off x="7467802" y="4958428"/>
            <a:ext cx="1316966" cy="1304050"/>
            <a:chOff x="5312434" y="4958428"/>
            <a:chExt cx="1316966" cy="1304050"/>
          </a:xfrm>
        </p:grpSpPr>
        <p:sp>
          <p:nvSpPr>
            <p:cNvPr id="13" name="Rounded Rectangle 12"/>
            <p:cNvSpPr/>
            <p:nvPr/>
          </p:nvSpPr>
          <p:spPr>
            <a:xfrm>
              <a:off x="5312434" y="4958428"/>
              <a:ext cx="1316966" cy="1304050"/>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4" name="TextBox 13"/>
            <p:cNvSpPr txBox="1"/>
            <p:nvPr/>
          </p:nvSpPr>
          <p:spPr>
            <a:xfrm>
              <a:off x="5579134" y="4958428"/>
              <a:ext cx="783566" cy="1200329"/>
            </a:xfrm>
            <a:prstGeom prst="rect">
              <a:avLst/>
            </a:prstGeom>
            <a:noFill/>
          </p:spPr>
          <p:txBody>
            <a:bodyPr wrap="square" rtlCol="0">
              <a:spAutoFit/>
            </a:bodyPr>
            <a:lstStyle/>
            <a:p>
              <a:r>
                <a:rPr lang="en-US" sz="7200" dirty="0" smtClean="0"/>
                <a:t>4</a:t>
              </a:r>
              <a:endParaRPr lang="en-US" sz="7200" dirty="0"/>
            </a:p>
          </p:txBody>
        </p:sp>
      </p:grpSp>
      <p:grpSp>
        <p:nvGrpSpPr>
          <p:cNvPr id="28" name="Group 27"/>
          <p:cNvGrpSpPr/>
          <p:nvPr/>
        </p:nvGrpSpPr>
        <p:grpSpPr>
          <a:xfrm>
            <a:off x="6554544" y="4958428"/>
            <a:ext cx="783566" cy="1304050"/>
            <a:chOff x="6836434" y="4958428"/>
            <a:chExt cx="783566" cy="1304050"/>
          </a:xfrm>
        </p:grpSpPr>
        <p:sp>
          <p:nvSpPr>
            <p:cNvPr id="15" name="Rounded Rectangle 14"/>
            <p:cNvSpPr/>
            <p:nvPr/>
          </p:nvSpPr>
          <p:spPr>
            <a:xfrm>
              <a:off x="6858000" y="4958428"/>
              <a:ext cx="721384" cy="1304050"/>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6" name="TextBox 15"/>
            <p:cNvSpPr txBox="1"/>
            <p:nvPr/>
          </p:nvSpPr>
          <p:spPr>
            <a:xfrm>
              <a:off x="6836434" y="4958428"/>
              <a:ext cx="783566" cy="1200329"/>
            </a:xfrm>
            <a:prstGeom prst="rect">
              <a:avLst/>
            </a:prstGeom>
            <a:noFill/>
          </p:spPr>
          <p:txBody>
            <a:bodyPr wrap="square" rtlCol="0">
              <a:spAutoFit/>
            </a:bodyPr>
            <a:lstStyle/>
            <a:p>
              <a:r>
                <a:rPr lang="en-US" sz="7200" dirty="0" smtClean="0"/>
                <a:t>2</a:t>
              </a:r>
              <a:endParaRPr lang="en-US" sz="7200" dirty="0"/>
            </a:p>
          </p:txBody>
        </p:sp>
      </p:grpSp>
      <p:grpSp>
        <p:nvGrpSpPr>
          <p:cNvPr id="29" name="Group 28"/>
          <p:cNvGrpSpPr/>
          <p:nvPr/>
        </p:nvGrpSpPr>
        <p:grpSpPr>
          <a:xfrm>
            <a:off x="5772982" y="4958428"/>
            <a:ext cx="603130" cy="1304050"/>
            <a:chOff x="7775635" y="4958428"/>
            <a:chExt cx="603130" cy="1304050"/>
          </a:xfrm>
        </p:grpSpPr>
        <p:sp>
          <p:nvSpPr>
            <p:cNvPr id="17" name="Rounded Rectangle 16"/>
            <p:cNvSpPr/>
            <p:nvPr/>
          </p:nvSpPr>
          <p:spPr>
            <a:xfrm>
              <a:off x="7834582" y="4958428"/>
              <a:ext cx="544183" cy="1304050"/>
            </a:xfrm>
            <a:prstGeom prst="round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noFill/>
              </a:endParaRPr>
            </a:p>
          </p:txBody>
        </p:sp>
        <p:sp>
          <p:nvSpPr>
            <p:cNvPr id="18" name="TextBox 17"/>
            <p:cNvSpPr txBox="1"/>
            <p:nvPr/>
          </p:nvSpPr>
          <p:spPr>
            <a:xfrm>
              <a:off x="7775635" y="4958428"/>
              <a:ext cx="530165" cy="1200329"/>
            </a:xfrm>
            <a:prstGeom prst="rect">
              <a:avLst/>
            </a:prstGeom>
            <a:noFill/>
          </p:spPr>
          <p:txBody>
            <a:bodyPr wrap="square" rtlCol="0">
              <a:spAutoFit/>
            </a:bodyPr>
            <a:lstStyle/>
            <a:p>
              <a:r>
                <a:rPr lang="en-US" sz="7200" dirty="0" smtClean="0"/>
                <a:t>1</a:t>
              </a:r>
              <a:endParaRPr lang="en-US" sz="7200" dirty="0"/>
            </a:p>
          </p:txBody>
        </p:sp>
      </p:grpSp>
      <p:sp>
        <p:nvSpPr>
          <p:cNvPr id="19" name="TextBox 18"/>
          <p:cNvSpPr txBox="1"/>
          <p:nvPr/>
        </p:nvSpPr>
        <p:spPr>
          <a:xfrm>
            <a:off x="457200" y="1534180"/>
            <a:ext cx="2057400" cy="523220"/>
          </a:xfrm>
          <a:prstGeom prst="rect">
            <a:avLst/>
          </a:prstGeom>
          <a:noFill/>
        </p:spPr>
        <p:txBody>
          <a:bodyPr wrap="square" rtlCol="0">
            <a:spAutoFit/>
          </a:bodyPr>
          <a:lstStyle/>
          <a:p>
            <a:r>
              <a:rPr lang="en-US" sz="2800" dirty="0" smtClean="0">
                <a:solidFill>
                  <a:srgbClr val="FF0000"/>
                </a:solidFill>
                <a:latin typeface="Century Gothic" panose="020B0502020202020204" pitchFamily="34" charset="0"/>
              </a:rPr>
              <a:t>One  level </a:t>
            </a:r>
            <a:endParaRPr lang="en-US" dirty="0">
              <a:solidFill>
                <a:srgbClr val="FF0000"/>
              </a:solidFill>
              <a:latin typeface="Century Gothic" panose="020B0502020202020204" pitchFamily="34" charset="0"/>
            </a:endParaRPr>
          </a:p>
        </p:txBody>
      </p:sp>
      <p:sp>
        <p:nvSpPr>
          <p:cNvPr id="20" name="TextBox 19"/>
          <p:cNvSpPr txBox="1"/>
          <p:nvPr/>
        </p:nvSpPr>
        <p:spPr>
          <a:xfrm>
            <a:off x="3164457" y="2905780"/>
            <a:ext cx="2169543" cy="523220"/>
          </a:xfrm>
          <a:prstGeom prst="rect">
            <a:avLst/>
          </a:prstGeom>
          <a:noFill/>
        </p:spPr>
        <p:txBody>
          <a:bodyPr wrap="square" rtlCol="0">
            <a:spAutoFit/>
          </a:bodyPr>
          <a:lstStyle/>
          <a:p>
            <a:r>
              <a:rPr lang="en-US" sz="2800" dirty="0" smtClean="0">
                <a:solidFill>
                  <a:srgbClr val="FF0000"/>
                </a:solidFill>
                <a:latin typeface="Century Gothic" panose="020B0502020202020204" pitchFamily="34" charset="0"/>
              </a:rPr>
              <a:t>Two  levels </a:t>
            </a:r>
            <a:endParaRPr lang="en-US" dirty="0">
              <a:solidFill>
                <a:srgbClr val="FF0000"/>
              </a:solidFill>
              <a:latin typeface="Century Gothic" panose="020B0502020202020204" pitchFamily="34" charset="0"/>
            </a:endParaRPr>
          </a:p>
        </p:txBody>
      </p:sp>
      <p:sp>
        <p:nvSpPr>
          <p:cNvPr id="21" name="TextBox 20"/>
          <p:cNvSpPr txBox="1"/>
          <p:nvPr/>
        </p:nvSpPr>
        <p:spPr>
          <a:xfrm>
            <a:off x="6026269" y="4435208"/>
            <a:ext cx="2355731" cy="523220"/>
          </a:xfrm>
          <a:prstGeom prst="rect">
            <a:avLst/>
          </a:prstGeom>
          <a:noFill/>
        </p:spPr>
        <p:txBody>
          <a:bodyPr wrap="square" rtlCol="0">
            <a:spAutoFit/>
          </a:bodyPr>
          <a:lstStyle/>
          <a:p>
            <a:r>
              <a:rPr lang="en-US" sz="2800" dirty="0" smtClean="0">
                <a:solidFill>
                  <a:srgbClr val="FF0000"/>
                </a:solidFill>
                <a:latin typeface="Century Gothic" panose="020B0502020202020204" pitchFamily="34" charset="0"/>
              </a:rPr>
              <a:t>Three  levels </a:t>
            </a:r>
            <a:endParaRPr lang="en-US" dirty="0">
              <a:solidFill>
                <a:srgbClr val="FF0000"/>
              </a:solidFill>
              <a:latin typeface="Century Gothic" panose="020B0502020202020204" pitchFamily="34" charset="0"/>
            </a:endParaRPr>
          </a:p>
        </p:txBody>
      </p:sp>
      <p:sp>
        <p:nvSpPr>
          <p:cNvPr id="22" name="TextBox 21"/>
          <p:cNvSpPr txBox="1"/>
          <p:nvPr/>
        </p:nvSpPr>
        <p:spPr>
          <a:xfrm>
            <a:off x="-176932" y="4866620"/>
            <a:ext cx="3652389" cy="1077218"/>
          </a:xfrm>
          <a:prstGeom prst="rect">
            <a:avLst/>
          </a:prstGeom>
          <a:noFill/>
        </p:spPr>
        <p:txBody>
          <a:bodyPr wrap="square" rtlCol="0">
            <a:spAutoFit/>
          </a:bodyPr>
          <a:lstStyle/>
          <a:p>
            <a:pPr algn="ctr"/>
            <a:r>
              <a:rPr lang="en-US" sz="3200" dirty="0" smtClean="0">
                <a:latin typeface="Century Gothic" panose="020B0502020202020204" pitchFamily="34" charset="0"/>
              </a:rPr>
              <a:t>Exhaustion </a:t>
            </a:r>
          </a:p>
          <a:p>
            <a:pPr algn="ctr"/>
            <a:r>
              <a:rPr lang="en-US" sz="3200" dirty="0" smtClean="0">
                <a:latin typeface="Century Gothic" panose="020B0502020202020204" pitchFamily="34" charset="0"/>
              </a:rPr>
              <a:t>+ LOO-</a:t>
            </a:r>
            <a:r>
              <a:rPr lang="en-US" altLang="zh-CN" sz="3200" dirty="0" smtClean="0">
                <a:latin typeface="Century Gothic" panose="020B0502020202020204" pitchFamily="34" charset="0"/>
              </a:rPr>
              <a:t>CV</a:t>
            </a:r>
            <a:endParaRPr lang="en-US" sz="2000" dirty="0">
              <a:latin typeface="Century Gothic" panose="020B0502020202020204" pitchFamily="34" charset="0"/>
            </a:endParaRPr>
          </a:p>
        </p:txBody>
      </p:sp>
      <p:sp>
        <p:nvSpPr>
          <p:cNvPr id="6" name="Rectangle 5"/>
          <p:cNvSpPr/>
          <p:nvPr/>
        </p:nvSpPr>
        <p:spPr>
          <a:xfrm>
            <a:off x="3303595" y="1832366"/>
            <a:ext cx="5713255" cy="584775"/>
          </a:xfrm>
          <a:prstGeom prst="rect">
            <a:avLst/>
          </a:prstGeom>
        </p:spPr>
        <p:txBody>
          <a:bodyPr wrap="square">
            <a:spAutoFit/>
          </a:bodyPr>
          <a:lstStyle/>
          <a:p>
            <a:r>
              <a:rPr lang="en-US" sz="3200" dirty="0">
                <a:latin typeface="Century Gothic" panose="020B0502020202020204" pitchFamily="34" charset="0"/>
              </a:rPr>
              <a:t>Optimization </a:t>
            </a:r>
            <a:r>
              <a:rPr lang="en-US" sz="3200" dirty="0" smtClean="0">
                <a:latin typeface="Century Gothic" panose="020B0502020202020204" pitchFamily="34" charset="0"/>
              </a:rPr>
              <a:t>Layer </a:t>
            </a:r>
            <a:r>
              <a:rPr lang="en-US" sz="3200" dirty="0">
                <a:latin typeface="Century Gothic" panose="020B0502020202020204" pitchFamily="34" charset="0"/>
              </a:rPr>
              <a:t>by Layer</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19"/>
          <p:cNvSpPr>
            <a:spLocks noChangeArrowheads="1"/>
          </p:cNvSpPr>
          <p:nvPr/>
        </p:nvSpPr>
        <p:spPr bwMode="auto">
          <a:xfrm>
            <a:off x="373063" y="152400"/>
            <a:ext cx="6853237"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lnSpc>
                <a:spcPct val="150000"/>
              </a:lnSpc>
              <a:defRPr/>
            </a:pPr>
            <a:r>
              <a:rPr lang="en-US" altLang="zh-TW" sz="3600" dirty="0" smtClean="0">
                <a:solidFill>
                  <a:srgbClr val="4D4D4D"/>
                </a:solidFill>
                <a:latin typeface="Georgia" pitchFamily="18" charset="0"/>
                <a:ea typeface="PMingLiU" pitchFamily="18" charset="-120"/>
              </a:rPr>
              <a:t>Data Summary</a:t>
            </a:r>
            <a:endParaRPr lang="en-US" altLang="zh-TW" sz="3600" dirty="0">
              <a:solidFill>
                <a:srgbClr val="4D4D4D"/>
              </a:solidFill>
              <a:latin typeface="Georgia" pitchFamily="18" charset="0"/>
              <a:ea typeface="PMingLiU" pitchFamily="18" charset="-120"/>
            </a:endParaRPr>
          </a:p>
        </p:txBody>
      </p:sp>
      <p:sp>
        <p:nvSpPr>
          <p:cNvPr id="2" name="Slide Number Placeholder 1"/>
          <p:cNvSpPr>
            <a:spLocks noGrp="1"/>
          </p:cNvSpPr>
          <p:nvPr>
            <p:ph type="sldNum" sz="quarter" idx="12"/>
          </p:nvPr>
        </p:nvSpPr>
        <p:spPr>
          <a:xfrm>
            <a:off x="6858000" y="6315075"/>
            <a:ext cx="2133600" cy="476250"/>
          </a:xfrm>
        </p:spPr>
        <p:txBody>
          <a:bodyPr/>
          <a:lstStyle/>
          <a:p>
            <a:fld id="{B95760C2-38E4-496F-933D-2305F303D3F1}" type="slidenum">
              <a:rPr lang="zh-TW" altLang="en-US" smtClean="0"/>
              <a:pPr/>
              <a:t>8</a:t>
            </a:fld>
            <a:endParaRPr lang="en-US" altLang="zh-TW"/>
          </a:p>
        </p:txBody>
      </p:sp>
      <p:sp>
        <p:nvSpPr>
          <p:cNvPr id="3" name="Rectangle 2"/>
          <p:cNvSpPr/>
          <p:nvPr/>
        </p:nvSpPr>
        <p:spPr>
          <a:xfrm>
            <a:off x="220662" y="1605723"/>
            <a:ext cx="8466138" cy="954107"/>
          </a:xfrm>
          <a:prstGeom prst="rect">
            <a:avLst/>
          </a:prstGeom>
        </p:spPr>
        <p:txBody>
          <a:bodyPr wrap="square">
            <a:spAutoFit/>
          </a:bodyPr>
          <a:lstStyle/>
          <a:p>
            <a:r>
              <a:rPr lang="en-US" sz="2800" kern="50" spc="25" dirty="0" smtClean="0">
                <a:latin typeface="Century Gothic" panose="020B0502020202020204" pitchFamily="34" charset="0"/>
                <a:ea typeface="Times New Roman" panose="02020603050405020304" pitchFamily="18" charset="0"/>
              </a:rPr>
              <a:t>Extended </a:t>
            </a:r>
            <a:r>
              <a:rPr lang="en-US" sz="2800" kern="50" spc="25" dirty="0">
                <a:latin typeface="Century Gothic" panose="020B0502020202020204" pitchFamily="34" charset="0"/>
                <a:ea typeface="Times New Roman" panose="02020603050405020304" pitchFamily="18" charset="0"/>
              </a:rPr>
              <a:t>Cohn </a:t>
            </a:r>
            <a:r>
              <a:rPr lang="en-US" sz="2800" kern="50" spc="25" dirty="0" smtClean="0">
                <a:latin typeface="Century Gothic" panose="020B0502020202020204" pitchFamily="34" charset="0"/>
                <a:ea typeface="Times New Roman" panose="02020603050405020304" pitchFamily="18" charset="0"/>
              </a:rPr>
              <a:t>&amp; </a:t>
            </a:r>
            <a:r>
              <a:rPr lang="en-US" sz="2800" kern="50" spc="25" dirty="0" err="1" smtClean="0">
                <a:latin typeface="Century Gothic" panose="020B0502020202020204" pitchFamily="34" charset="0"/>
                <a:ea typeface="Times New Roman" panose="02020603050405020304" pitchFamily="18" charset="0"/>
              </a:rPr>
              <a:t>Kanade</a:t>
            </a:r>
            <a:r>
              <a:rPr lang="en-US" sz="2800" kern="50" spc="25" dirty="0" smtClean="0">
                <a:latin typeface="Century Gothic" panose="020B0502020202020204" pitchFamily="34" charset="0"/>
                <a:ea typeface="Times New Roman" panose="02020603050405020304" pitchFamily="18" charset="0"/>
              </a:rPr>
              <a:t> </a:t>
            </a:r>
            <a:r>
              <a:rPr lang="en-US" sz="2800" kern="50" spc="25" dirty="0">
                <a:latin typeface="Century Gothic" panose="020B0502020202020204" pitchFamily="34" charset="0"/>
                <a:ea typeface="Times New Roman" panose="02020603050405020304" pitchFamily="18" charset="0"/>
              </a:rPr>
              <a:t>AU-coded </a:t>
            </a:r>
            <a:endParaRPr lang="en-US" sz="2800" kern="50" spc="25" dirty="0" smtClean="0">
              <a:latin typeface="Century Gothic" panose="020B0502020202020204" pitchFamily="34" charset="0"/>
              <a:ea typeface="Times New Roman" panose="02020603050405020304" pitchFamily="18" charset="0"/>
            </a:endParaRPr>
          </a:p>
          <a:p>
            <a:r>
              <a:rPr lang="en-US" sz="2800" kern="50" spc="25" dirty="0" smtClean="0">
                <a:latin typeface="Century Gothic" panose="020B0502020202020204" pitchFamily="34" charset="0"/>
                <a:ea typeface="Times New Roman" panose="02020603050405020304" pitchFamily="18" charset="0"/>
              </a:rPr>
              <a:t>Expression Database</a:t>
            </a:r>
            <a:endParaRPr lang="en-US" sz="2800" dirty="0">
              <a:latin typeface="Century Gothic" panose="020B0502020202020204" pitchFamily="34" charset="0"/>
            </a:endParaRPr>
          </a:p>
        </p:txBody>
      </p:sp>
      <p:sp>
        <p:nvSpPr>
          <p:cNvPr id="4" name="TextBox 3"/>
          <p:cNvSpPr txBox="1"/>
          <p:nvPr/>
        </p:nvSpPr>
        <p:spPr>
          <a:xfrm>
            <a:off x="1109344" y="2860283"/>
            <a:ext cx="1447800" cy="1225868"/>
          </a:xfrm>
          <a:prstGeom prst="round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4800" dirty="0" smtClean="0"/>
              <a:t>129</a:t>
            </a:r>
          </a:p>
          <a:p>
            <a:r>
              <a:rPr lang="en-US" dirty="0" smtClean="0"/>
              <a:t>POSTERS</a:t>
            </a:r>
            <a:endParaRPr lang="en-US" dirty="0"/>
          </a:p>
        </p:txBody>
      </p:sp>
      <p:sp>
        <p:nvSpPr>
          <p:cNvPr id="7" name="TextBox 6"/>
          <p:cNvSpPr txBox="1"/>
          <p:nvPr/>
        </p:nvSpPr>
        <p:spPr>
          <a:xfrm>
            <a:off x="4900570" y="2844706"/>
            <a:ext cx="1801019" cy="1532334"/>
          </a:xfrm>
          <a:prstGeom prst="roundRect">
            <a:avLst/>
          </a:prstGeom>
          <a:solidFill>
            <a:schemeClr val="bg1">
              <a:lumMod val="85000"/>
            </a:schemeClr>
          </a:solidFill>
          <a:ln>
            <a:no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6600" dirty="0" smtClean="0"/>
              <a:t>327</a:t>
            </a:r>
          </a:p>
          <a:p>
            <a:pPr algn="ctr"/>
            <a:r>
              <a:rPr lang="en-US" dirty="0" smtClean="0"/>
              <a:t>SEQUENCES</a:t>
            </a:r>
            <a:endParaRPr lang="en-US" dirty="0"/>
          </a:p>
        </p:txBody>
      </p:sp>
      <p:sp>
        <p:nvSpPr>
          <p:cNvPr id="9" name="TextBox 8"/>
          <p:cNvSpPr txBox="1"/>
          <p:nvPr/>
        </p:nvSpPr>
        <p:spPr>
          <a:xfrm>
            <a:off x="3183236" y="2895600"/>
            <a:ext cx="1091242" cy="1326356"/>
          </a:xfrm>
          <a:prstGeom prst="roundRect">
            <a:avLst/>
          </a:prstGeom>
          <a:solidFill>
            <a:schemeClr val="bg1">
              <a:lumMod val="95000"/>
            </a:schemeClr>
          </a:solidFill>
          <a:ln>
            <a:no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4400" dirty="0"/>
              <a:t>43</a:t>
            </a:r>
            <a:r>
              <a:rPr lang="en-US" sz="5400" dirty="0"/>
              <a:t> </a:t>
            </a:r>
            <a:endParaRPr lang="en-US" sz="5400" dirty="0" smtClean="0"/>
          </a:p>
          <a:p>
            <a:pPr algn="ctr"/>
            <a:r>
              <a:rPr lang="en-US" sz="2000" dirty="0" smtClean="0"/>
              <a:t>AUs</a:t>
            </a:r>
            <a:endParaRPr lang="en-US" dirty="0" smtClean="0"/>
          </a:p>
        </p:txBody>
      </p:sp>
      <p:sp>
        <p:nvSpPr>
          <p:cNvPr id="10" name="TextBox 9"/>
          <p:cNvSpPr txBox="1"/>
          <p:nvPr/>
        </p:nvSpPr>
        <p:spPr>
          <a:xfrm>
            <a:off x="457200" y="4648200"/>
            <a:ext cx="2070594" cy="2043113"/>
          </a:xfrm>
          <a:prstGeom prst="roundRect">
            <a:avLst/>
          </a:prstGeom>
          <a:noFill/>
          <a:ln w="28575">
            <a:solidFill>
              <a:schemeClr val="bg1">
                <a:lumMod val="50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9600" dirty="0" smtClean="0">
                <a:solidFill>
                  <a:schemeClr val="tx1"/>
                </a:solidFill>
              </a:rPr>
              <a:t>7</a:t>
            </a:r>
          </a:p>
          <a:p>
            <a:pPr algn="ctr"/>
            <a:r>
              <a:rPr lang="en-US" dirty="0" smtClean="0">
                <a:solidFill>
                  <a:schemeClr val="tx1"/>
                </a:solidFill>
              </a:rPr>
              <a:t>EXPRESSIONS</a:t>
            </a:r>
            <a:endParaRPr lang="en-US" dirty="0">
              <a:solidFill>
                <a:schemeClr val="tx1"/>
              </a:solidFill>
            </a:endParaRPr>
          </a:p>
        </p:txBody>
      </p:sp>
      <p:sp>
        <p:nvSpPr>
          <p:cNvPr id="11" name="TextBox 10"/>
          <p:cNvSpPr txBox="1"/>
          <p:nvPr/>
        </p:nvSpPr>
        <p:spPr>
          <a:xfrm>
            <a:off x="2589617" y="4800600"/>
            <a:ext cx="1987693" cy="578882"/>
          </a:xfrm>
          <a:prstGeom prst="roundRect">
            <a:avLst/>
          </a:prstGeom>
          <a:solidFill>
            <a:schemeClr val="bg1">
              <a:lumMod val="50000"/>
            </a:schemeClr>
          </a:solidFill>
          <a:ln>
            <a:no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2800" b="1" dirty="0" smtClean="0">
                <a:solidFill>
                  <a:schemeClr val="bg1"/>
                </a:solidFill>
              </a:rPr>
              <a:t>45</a:t>
            </a:r>
            <a:r>
              <a:rPr lang="en-US" sz="2800" dirty="0" smtClean="0"/>
              <a:t> ANGRY</a:t>
            </a:r>
            <a:endParaRPr lang="en-US" sz="3600" dirty="0" smtClean="0"/>
          </a:p>
        </p:txBody>
      </p:sp>
      <p:sp>
        <p:nvSpPr>
          <p:cNvPr id="12" name="TextBox 11"/>
          <p:cNvSpPr txBox="1"/>
          <p:nvPr/>
        </p:nvSpPr>
        <p:spPr>
          <a:xfrm>
            <a:off x="4632001" y="4794642"/>
            <a:ext cx="1987693" cy="1055608"/>
          </a:xfrm>
          <a:prstGeom prst="roundRect">
            <a:avLst/>
          </a:prstGeom>
          <a:solidFill>
            <a:schemeClr val="bg1">
              <a:lumMod val="50000"/>
            </a:schemeClr>
          </a:solidFill>
          <a:ln>
            <a:no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3200" b="1" dirty="0" smtClean="0">
                <a:solidFill>
                  <a:schemeClr val="bg1"/>
                </a:solidFill>
              </a:rPr>
              <a:t>83</a:t>
            </a:r>
            <a:r>
              <a:rPr lang="en-US" sz="2800" dirty="0" smtClean="0"/>
              <a:t> </a:t>
            </a:r>
            <a:r>
              <a:rPr lang="en-US" sz="2400" dirty="0" smtClean="0"/>
              <a:t>SURPRISE</a:t>
            </a:r>
            <a:endParaRPr lang="en-US" sz="3200" dirty="0" smtClean="0"/>
          </a:p>
        </p:txBody>
      </p:sp>
      <p:sp>
        <p:nvSpPr>
          <p:cNvPr id="13" name="TextBox 12"/>
          <p:cNvSpPr txBox="1"/>
          <p:nvPr/>
        </p:nvSpPr>
        <p:spPr>
          <a:xfrm>
            <a:off x="6694400" y="5271368"/>
            <a:ext cx="1921951" cy="578882"/>
          </a:xfrm>
          <a:prstGeom prst="roundRect">
            <a:avLst/>
          </a:prstGeom>
          <a:solidFill>
            <a:schemeClr val="bg1">
              <a:lumMod val="50000"/>
            </a:schemeClr>
          </a:solidFill>
          <a:ln>
            <a:no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2400" b="1" dirty="0" smtClean="0">
                <a:solidFill>
                  <a:schemeClr val="bg1"/>
                </a:solidFill>
              </a:rPr>
              <a:t>28</a:t>
            </a:r>
            <a:r>
              <a:rPr lang="en-US" sz="2800" dirty="0" smtClean="0"/>
              <a:t> </a:t>
            </a:r>
            <a:r>
              <a:rPr lang="en-US" sz="2000" dirty="0" smtClean="0"/>
              <a:t>SADNESS</a:t>
            </a:r>
            <a:endParaRPr lang="en-US" sz="2800" dirty="0" smtClean="0"/>
          </a:p>
        </p:txBody>
      </p:sp>
      <p:sp>
        <p:nvSpPr>
          <p:cNvPr id="14" name="TextBox 13"/>
          <p:cNvSpPr txBox="1"/>
          <p:nvPr/>
        </p:nvSpPr>
        <p:spPr>
          <a:xfrm>
            <a:off x="2589617" y="5497592"/>
            <a:ext cx="1987693" cy="1055608"/>
          </a:xfrm>
          <a:prstGeom prst="roundRect">
            <a:avLst/>
          </a:prstGeom>
          <a:solidFill>
            <a:schemeClr val="bg1">
              <a:lumMod val="50000"/>
            </a:schemeClr>
          </a:solidFill>
          <a:ln>
            <a:no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2800" b="1" dirty="0" smtClean="0">
                <a:solidFill>
                  <a:schemeClr val="bg1"/>
                </a:solidFill>
              </a:rPr>
              <a:t>59</a:t>
            </a:r>
            <a:r>
              <a:rPr lang="en-US" sz="2800" dirty="0" smtClean="0"/>
              <a:t> DISGUST</a:t>
            </a:r>
            <a:endParaRPr lang="en-US" sz="3600" dirty="0" smtClean="0"/>
          </a:p>
        </p:txBody>
      </p:sp>
      <p:sp>
        <p:nvSpPr>
          <p:cNvPr id="15" name="TextBox 14"/>
          <p:cNvSpPr txBox="1"/>
          <p:nvPr/>
        </p:nvSpPr>
        <p:spPr>
          <a:xfrm>
            <a:off x="6701876" y="4800600"/>
            <a:ext cx="1908724" cy="408623"/>
          </a:xfrm>
          <a:prstGeom prst="roundRect">
            <a:avLst/>
          </a:prstGeom>
          <a:solidFill>
            <a:schemeClr val="bg1">
              <a:lumMod val="50000"/>
            </a:schemeClr>
          </a:solidFill>
          <a:ln>
            <a:no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b="1" dirty="0" smtClean="0">
                <a:solidFill>
                  <a:schemeClr val="bg1"/>
                </a:solidFill>
              </a:rPr>
              <a:t>18 </a:t>
            </a:r>
            <a:r>
              <a:rPr lang="en-US" dirty="0" smtClean="0"/>
              <a:t>COMTEMPT</a:t>
            </a:r>
          </a:p>
        </p:txBody>
      </p:sp>
      <p:sp>
        <p:nvSpPr>
          <p:cNvPr id="16" name="TextBox 15"/>
          <p:cNvSpPr txBox="1"/>
          <p:nvPr/>
        </p:nvSpPr>
        <p:spPr>
          <a:xfrm>
            <a:off x="4639133" y="5943600"/>
            <a:ext cx="1987693" cy="578882"/>
          </a:xfrm>
          <a:prstGeom prst="roundRect">
            <a:avLst/>
          </a:prstGeom>
          <a:solidFill>
            <a:schemeClr val="bg1">
              <a:lumMod val="50000"/>
            </a:schemeClr>
          </a:solidFill>
          <a:ln>
            <a:no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2800" b="1" dirty="0" smtClean="0">
                <a:solidFill>
                  <a:schemeClr val="bg1"/>
                </a:solidFill>
              </a:rPr>
              <a:t>69 </a:t>
            </a:r>
            <a:r>
              <a:rPr lang="en-US" sz="2800" dirty="0" smtClean="0"/>
              <a:t>HAPPY</a:t>
            </a:r>
            <a:endParaRPr lang="en-US" sz="3600" dirty="0" smtClean="0"/>
          </a:p>
        </p:txBody>
      </p:sp>
      <p:sp>
        <p:nvSpPr>
          <p:cNvPr id="18" name="TextBox 17"/>
          <p:cNvSpPr txBox="1"/>
          <p:nvPr/>
        </p:nvSpPr>
        <p:spPr>
          <a:xfrm>
            <a:off x="6701589" y="5926953"/>
            <a:ext cx="1909011" cy="578882"/>
          </a:xfrm>
          <a:prstGeom prst="roundRect">
            <a:avLst/>
          </a:prstGeom>
          <a:solidFill>
            <a:schemeClr val="bg1">
              <a:lumMod val="50000"/>
            </a:schemeClr>
          </a:solidFill>
          <a:ln>
            <a:noFill/>
          </a:ln>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2800" b="1" dirty="0" smtClean="0">
                <a:solidFill>
                  <a:schemeClr val="bg1"/>
                </a:solidFill>
              </a:rPr>
              <a:t>25</a:t>
            </a:r>
            <a:r>
              <a:rPr lang="en-US" sz="2800" dirty="0" smtClean="0"/>
              <a:t> FEAR</a:t>
            </a:r>
            <a:endParaRPr lang="en-US" sz="3600" dirty="0" smtClean="0"/>
          </a:p>
        </p:txBody>
      </p:sp>
    </p:spTree>
    <p:extLst>
      <p:ext uri="{BB962C8B-B14F-4D97-AF65-F5344CB8AC3E}">
        <p14:creationId xmlns:p14="http://schemas.microsoft.com/office/powerpoint/2010/main" val="461079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11" grpId="0" animBg="1"/>
      <p:bldP spid="12" grpId="0" animBg="1"/>
      <p:bldP spid="13" grpId="0" animBg="1"/>
      <p:bldP spid="14" grpId="0" animBg="1"/>
      <p:bldP spid="15" grpId="0" animBg="1"/>
      <p:bldP spid="16" grpId="0" animBg="1"/>
      <p:bldP spid="1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19"/>
          <p:cNvSpPr>
            <a:spLocks noChangeArrowheads="1"/>
          </p:cNvSpPr>
          <p:nvPr/>
        </p:nvSpPr>
        <p:spPr bwMode="auto">
          <a:xfrm>
            <a:off x="373063" y="152400"/>
            <a:ext cx="6853237" cy="11430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lnSpc>
                <a:spcPct val="150000"/>
              </a:lnSpc>
              <a:defRPr/>
            </a:pPr>
            <a:r>
              <a:rPr lang="en-US" altLang="zh-TW" sz="3600" dirty="0" smtClean="0">
                <a:solidFill>
                  <a:srgbClr val="4D4D4D"/>
                </a:solidFill>
                <a:latin typeface="Georgia" pitchFamily="18" charset="0"/>
                <a:ea typeface="PMingLiU" pitchFamily="18" charset="-120"/>
              </a:rPr>
              <a:t>Experimental Results</a:t>
            </a:r>
            <a:endParaRPr lang="en-US" altLang="zh-TW" sz="3600" dirty="0">
              <a:solidFill>
                <a:srgbClr val="4D4D4D"/>
              </a:solidFill>
              <a:latin typeface="Georgia" pitchFamily="18" charset="0"/>
              <a:ea typeface="PMingLiU" pitchFamily="18" charset="-120"/>
            </a:endParaRPr>
          </a:p>
        </p:txBody>
      </p:sp>
      <p:sp>
        <p:nvSpPr>
          <p:cNvPr id="2" name="Slide Number Placeholder 1"/>
          <p:cNvSpPr>
            <a:spLocks noGrp="1"/>
          </p:cNvSpPr>
          <p:nvPr>
            <p:ph type="sldNum" sz="quarter" idx="12"/>
          </p:nvPr>
        </p:nvSpPr>
        <p:spPr/>
        <p:txBody>
          <a:bodyPr/>
          <a:lstStyle/>
          <a:p>
            <a:fld id="{B95760C2-38E4-496F-933D-2305F303D3F1}" type="slidenum">
              <a:rPr lang="zh-TW" altLang="en-US" smtClean="0"/>
              <a:pPr/>
              <a:t>9</a:t>
            </a:fld>
            <a:endParaRPr lang="en-US" altLang="zh-TW" dirty="0"/>
          </a:p>
        </p:txBody>
      </p:sp>
      <p:sp>
        <p:nvSpPr>
          <p:cNvPr id="7" name="Rectangle 6"/>
          <p:cNvSpPr/>
          <p:nvPr/>
        </p:nvSpPr>
        <p:spPr>
          <a:xfrm>
            <a:off x="220662" y="1524000"/>
            <a:ext cx="8466138" cy="523220"/>
          </a:xfrm>
          <a:prstGeom prst="rect">
            <a:avLst/>
          </a:prstGeom>
        </p:spPr>
        <p:txBody>
          <a:bodyPr wrap="square">
            <a:spAutoFit/>
          </a:bodyPr>
          <a:lstStyle/>
          <a:p>
            <a:r>
              <a:rPr lang="en-US" sz="2800" kern="50" spc="25" dirty="0" smtClean="0">
                <a:latin typeface="Century Gothic" panose="020B0502020202020204" pitchFamily="34" charset="0"/>
                <a:ea typeface="Times New Roman" panose="02020603050405020304" pitchFamily="18" charset="0"/>
              </a:rPr>
              <a:t>Select Parameters of SVM</a:t>
            </a:r>
          </a:p>
        </p:txBody>
      </p:sp>
      <p:grpSp>
        <p:nvGrpSpPr>
          <p:cNvPr id="14" name="Group 13"/>
          <p:cNvGrpSpPr/>
          <p:nvPr/>
        </p:nvGrpSpPr>
        <p:grpSpPr>
          <a:xfrm>
            <a:off x="1163937" y="5496681"/>
            <a:ext cx="4246263" cy="1171992"/>
            <a:chOff x="1163937" y="5496681"/>
            <a:chExt cx="4246263" cy="1171992"/>
          </a:xfrm>
        </p:grpSpPr>
        <p:sp>
          <p:nvSpPr>
            <p:cNvPr id="8" name="TextBox 7"/>
            <p:cNvSpPr txBox="1"/>
            <p:nvPr/>
          </p:nvSpPr>
          <p:spPr>
            <a:xfrm>
              <a:off x="1163937" y="5510909"/>
              <a:ext cx="1524000" cy="1157764"/>
            </a:xfrm>
            <a:prstGeom prst="roundRect">
              <a:avLst/>
            </a:prstGeom>
            <a:noFill/>
            <a:ln w="28575">
              <a:solidFill>
                <a:schemeClr val="bg1">
                  <a:lumMod val="75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4400" dirty="0" smtClean="0">
                  <a:solidFill>
                    <a:schemeClr val="tx1"/>
                  </a:solidFill>
                </a:rPr>
                <a:t>RBF</a:t>
              </a:r>
            </a:p>
            <a:p>
              <a:pPr algn="ctr"/>
              <a:r>
                <a:rPr lang="en-US" dirty="0" smtClean="0">
                  <a:solidFill>
                    <a:schemeClr val="tx1"/>
                  </a:solidFill>
                </a:rPr>
                <a:t>KERNEL</a:t>
              </a:r>
              <a:endParaRPr lang="en-US" dirty="0">
                <a:solidFill>
                  <a:schemeClr val="tx1"/>
                </a:solidFill>
              </a:endParaRPr>
            </a:p>
          </p:txBody>
        </p:sp>
        <p:sp>
          <p:nvSpPr>
            <p:cNvPr id="9" name="TextBox 8"/>
            <p:cNvSpPr txBox="1"/>
            <p:nvPr/>
          </p:nvSpPr>
          <p:spPr>
            <a:xfrm>
              <a:off x="2967036" y="5510909"/>
              <a:ext cx="614364" cy="1129308"/>
            </a:xfrm>
            <a:prstGeom prst="roundRect">
              <a:avLst/>
            </a:prstGeom>
            <a:noFill/>
            <a:ln w="28575">
              <a:solidFill>
                <a:schemeClr val="bg1">
                  <a:lumMod val="85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4400" dirty="0" smtClean="0">
                  <a:solidFill>
                    <a:schemeClr val="tx1"/>
                  </a:solidFill>
                </a:rPr>
                <a:t>4</a:t>
              </a:r>
            </a:p>
            <a:p>
              <a:pPr algn="ctr"/>
              <a:r>
                <a:rPr lang="en-US" sz="2000" dirty="0" smtClean="0">
                  <a:solidFill>
                    <a:schemeClr val="tx1"/>
                  </a:solidFill>
                </a:rPr>
                <a:t>C</a:t>
              </a:r>
              <a:endParaRPr lang="en-US" sz="2000" dirty="0">
                <a:solidFill>
                  <a:schemeClr val="tx1"/>
                </a:solidFill>
              </a:endParaRPr>
            </a:p>
          </p:txBody>
        </p:sp>
        <p:sp>
          <p:nvSpPr>
            <p:cNvPr id="10" name="TextBox 9"/>
            <p:cNvSpPr txBox="1"/>
            <p:nvPr/>
          </p:nvSpPr>
          <p:spPr>
            <a:xfrm>
              <a:off x="3886200" y="5496681"/>
              <a:ext cx="1524000" cy="1157764"/>
            </a:xfrm>
            <a:prstGeom prst="roundRect">
              <a:avLst/>
            </a:prstGeom>
            <a:noFill/>
            <a:ln w="28575">
              <a:solidFill>
                <a:schemeClr val="bg1">
                  <a:lumMod val="75000"/>
                </a:schemeClr>
              </a:solid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4400" dirty="0" smtClean="0">
                  <a:solidFill>
                    <a:schemeClr val="tx1"/>
                  </a:solidFill>
                </a:rPr>
                <a:t>0.01</a:t>
              </a:r>
            </a:p>
            <a:p>
              <a:pPr algn="ctr"/>
              <a:r>
                <a:rPr lang="en-US" dirty="0" smtClean="0">
                  <a:solidFill>
                    <a:schemeClr val="tx1"/>
                  </a:solidFill>
                </a:rPr>
                <a:t>GAMMA</a:t>
              </a:r>
              <a:endParaRPr lang="en-US" dirty="0">
                <a:solidFill>
                  <a:schemeClr val="tx1"/>
                </a:solidFill>
              </a:endParaRPr>
            </a:p>
          </p:txBody>
        </p:sp>
      </p:grpSp>
      <p:sp>
        <p:nvSpPr>
          <p:cNvPr id="11" name="TextBox 10"/>
          <p:cNvSpPr txBox="1"/>
          <p:nvPr/>
        </p:nvSpPr>
        <p:spPr>
          <a:xfrm>
            <a:off x="5702300" y="5510909"/>
            <a:ext cx="1993900" cy="1157764"/>
          </a:xfrm>
          <a:prstGeom prst="roundRect">
            <a:avLst/>
          </a:prstGeom>
          <a:solidFill>
            <a:schemeClr val="bg1">
              <a:lumMod val="85000"/>
            </a:schemeClr>
          </a:solidFill>
          <a:ln w="28575">
            <a:noFill/>
          </a:ln>
        </p:spPr>
        <p:style>
          <a:lnRef idx="2">
            <a:schemeClr val="accent6"/>
          </a:lnRef>
          <a:fillRef idx="1">
            <a:schemeClr val="lt1"/>
          </a:fillRef>
          <a:effectRef idx="0">
            <a:schemeClr val="accent6"/>
          </a:effectRef>
          <a:fontRef idx="minor">
            <a:schemeClr val="dk1"/>
          </a:fontRef>
        </p:style>
        <p:txBody>
          <a:bodyPr wrap="square" rtlCol="0">
            <a:spAutoFit/>
          </a:bodyPr>
          <a:lstStyle/>
          <a:p>
            <a:pPr algn="ctr"/>
            <a:r>
              <a:rPr lang="en-US" sz="4400" dirty="0" smtClean="0">
                <a:solidFill>
                  <a:srgbClr val="FF0000"/>
                </a:solidFill>
              </a:rPr>
              <a:t>88.1</a:t>
            </a:r>
            <a:r>
              <a:rPr lang="en-US" sz="2400" dirty="0" smtClean="0">
                <a:solidFill>
                  <a:srgbClr val="FF0000"/>
                </a:solidFill>
              </a:rPr>
              <a:t>%</a:t>
            </a:r>
            <a:endParaRPr lang="en-US" sz="4400" dirty="0" smtClean="0">
              <a:solidFill>
                <a:srgbClr val="FF0000"/>
              </a:solidFill>
            </a:endParaRPr>
          </a:p>
          <a:p>
            <a:pPr algn="ctr"/>
            <a:r>
              <a:rPr lang="en-US" dirty="0" smtClean="0">
                <a:solidFill>
                  <a:schemeClr val="tx1"/>
                </a:solidFill>
              </a:rPr>
              <a:t>ACCURACY</a:t>
            </a:r>
            <a:endParaRPr lang="en-US" dirty="0">
              <a:solidFill>
                <a:schemeClr val="tx1"/>
              </a:solidFill>
            </a:endParaRPr>
          </a:p>
        </p:txBody>
      </p:sp>
      <p:grpSp>
        <p:nvGrpSpPr>
          <p:cNvPr id="6" name="Group 5"/>
          <p:cNvGrpSpPr/>
          <p:nvPr/>
        </p:nvGrpSpPr>
        <p:grpSpPr>
          <a:xfrm>
            <a:off x="625594" y="2128943"/>
            <a:ext cx="4098806" cy="3281257"/>
            <a:chOff x="625594" y="2128943"/>
            <a:chExt cx="4098806" cy="3281257"/>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594" y="2317236"/>
              <a:ext cx="4098806" cy="3092964"/>
            </a:xfrm>
            <a:prstGeom prst="rect">
              <a:avLst/>
            </a:prstGeom>
          </p:spPr>
        </p:pic>
        <p:sp>
          <p:nvSpPr>
            <p:cNvPr id="12" name="TextBox 11"/>
            <p:cNvSpPr txBox="1"/>
            <p:nvPr/>
          </p:nvSpPr>
          <p:spPr>
            <a:xfrm>
              <a:off x="1447800" y="2128943"/>
              <a:ext cx="2057400" cy="523220"/>
            </a:xfrm>
            <a:prstGeom prst="rect">
              <a:avLst/>
            </a:prstGeom>
            <a:noFill/>
          </p:spPr>
          <p:txBody>
            <a:bodyPr wrap="square" rtlCol="0">
              <a:spAutoFit/>
            </a:bodyPr>
            <a:lstStyle/>
            <a:p>
              <a:pPr algn="ctr"/>
              <a:r>
                <a:rPr lang="en-US" sz="2800" dirty="0" smtClean="0">
                  <a:solidFill>
                    <a:srgbClr val="FF0000"/>
                  </a:solidFill>
                  <a:latin typeface="Century Gothic" panose="020B0502020202020204" pitchFamily="34" charset="0"/>
                </a:rPr>
                <a:t>RBF</a:t>
              </a:r>
              <a:endParaRPr lang="en-US" dirty="0">
                <a:solidFill>
                  <a:srgbClr val="FF0000"/>
                </a:solidFill>
                <a:latin typeface="Century Gothic" panose="020B0502020202020204" pitchFamily="34" charset="0"/>
              </a:endParaRPr>
            </a:p>
          </p:txBody>
        </p:sp>
      </p:grpSp>
      <p:grpSp>
        <p:nvGrpSpPr>
          <p:cNvPr id="5" name="Group 4"/>
          <p:cNvGrpSpPr/>
          <p:nvPr/>
        </p:nvGrpSpPr>
        <p:grpSpPr>
          <a:xfrm>
            <a:off x="4519791" y="2111586"/>
            <a:ext cx="4098806" cy="3298614"/>
            <a:chOff x="4519791" y="2111586"/>
            <a:chExt cx="4098806" cy="3298614"/>
          </a:xfrm>
        </p:grpSpPr>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19791" y="2317236"/>
              <a:ext cx="4098806" cy="3092964"/>
            </a:xfrm>
            <a:prstGeom prst="rect">
              <a:avLst/>
            </a:prstGeom>
          </p:spPr>
        </p:pic>
        <p:sp>
          <p:nvSpPr>
            <p:cNvPr id="13" name="TextBox 12"/>
            <p:cNvSpPr txBox="1"/>
            <p:nvPr/>
          </p:nvSpPr>
          <p:spPr>
            <a:xfrm>
              <a:off x="5341997" y="2111586"/>
              <a:ext cx="2057400" cy="523220"/>
            </a:xfrm>
            <a:prstGeom prst="rect">
              <a:avLst/>
            </a:prstGeom>
            <a:noFill/>
          </p:spPr>
          <p:txBody>
            <a:bodyPr wrap="square" rtlCol="0">
              <a:spAutoFit/>
            </a:bodyPr>
            <a:lstStyle/>
            <a:p>
              <a:pPr algn="ctr"/>
              <a:r>
                <a:rPr lang="en-US" sz="2800" dirty="0" smtClean="0">
                  <a:solidFill>
                    <a:srgbClr val="FF0000"/>
                  </a:solidFill>
                  <a:latin typeface="Century Gothic" panose="020B0502020202020204" pitchFamily="34" charset="0"/>
                </a:rPr>
                <a:t>POLY</a:t>
              </a:r>
              <a:endParaRPr lang="en-US" dirty="0">
                <a:solidFill>
                  <a:srgbClr val="FF0000"/>
                </a:solidFill>
                <a:latin typeface="Century Gothic" panose="020B0502020202020204" pitchFamily="34" charset="0"/>
              </a:endParaRPr>
            </a:p>
          </p:txBody>
        </p:sp>
      </p:grpSp>
    </p:spTree>
    <p:extLst>
      <p:ext uri="{BB962C8B-B14F-4D97-AF65-F5344CB8AC3E}">
        <p14:creationId xmlns:p14="http://schemas.microsoft.com/office/powerpoint/2010/main" val="649885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5464</TotalTime>
  <Words>881</Words>
  <Application>Microsoft Office PowerPoint</Application>
  <PresentationFormat>On-screen Show (4:3)</PresentationFormat>
  <Paragraphs>222</Paragraphs>
  <Slides>15</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ＭＳ Ｐゴシック</vt:lpstr>
      <vt:lpstr>新細明體</vt:lpstr>
      <vt:lpstr>新細明體</vt:lpstr>
      <vt:lpstr>Arial</vt:lpstr>
      <vt:lpstr>Century Gothic</vt:lpstr>
      <vt:lpstr>Georgia</vt:lpstr>
      <vt:lpstr>Times New Roman</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HOME</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cyuan</cp:lastModifiedBy>
  <cp:revision>300</cp:revision>
  <cp:lastPrinted>2014-10-01T00:28:47Z</cp:lastPrinted>
  <dcterms:created xsi:type="dcterms:W3CDTF">2009-01-05T15:07:26Z</dcterms:created>
  <dcterms:modified xsi:type="dcterms:W3CDTF">2015-12-04T01:36:06Z</dcterms:modified>
</cp:coreProperties>
</file>

<file path=docProps/thumbnail.jpeg>
</file>